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diagrams/layout1.xml" ContentType="application/vnd.openxmlformats-officedocument.drawingml.diagramLayou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5"/>
  </p:notesMasterIdLst>
  <p:sldIdLst>
    <p:sldId id="256" r:id="rId2"/>
    <p:sldId id="364" r:id="rId3"/>
    <p:sldId id="318" r:id="rId4"/>
    <p:sldId id="257" r:id="rId5"/>
    <p:sldId id="371" r:id="rId6"/>
    <p:sldId id="372" r:id="rId7"/>
    <p:sldId id="320" r:id="rId8"/>
    <p:sldId id="280" r:id="rId9"/>
    <p:sldId id="281" r:id="rId10"/>
    <p:sldId id="282" r:id="rId11"/>
    <p:sldId id="287" r:id="rId12"/>
    <p:sldId id="263" r:id="rId13"/>
    <p:sldId id="365" r:id="rId14"/>
    <p:sldId id="366" r:id="rId15"/>
    <p:sldId id="367" r:id="rId16"/>
    <p:sldId id="368" r:id="rId17"/>
    <p:sldId id="369" r:id="rId18"/>
    <p:sldId id="264" r:id="rId19"/>
    <p:sldId id="266" r:id="rId20"/>
    <p:sldId id="326" r:id="rId21"/>
    <p:sldId id="277" r:id="rId22"/>
    <p:sldId id="321" r:id="rId23"/>
    <p:sldId id="322" r:id="rId24"/>
    <p:sldId id="323" r:id="rId25"/>
    <p:sldId id="329" r:id="rId26"/>
    <p:sldId id="324" r:id="rId27"/>
    <p:sldId id="325" r:id="rId28"/>
    <p:sldId id="330" r:id="rId29"/>
    <p:sldId id="327" r:id="rId30"/>
    <p:sldId id="328" r:id="rId31"/>
    <p:sldId id="384" r:id="rId32"/>
    <p:sldId id="331" r:id="rId33"/>
    <p:sldId id="385" r:id="rId34"/>
    <p:sldId id="373" r:id="rId35"/>
    <p:sldId id="377" r:id="rId36"/>
    <p:sldId id="387" r:id="rId37"/>
    <p:sldId id="335" r:id="rId38"/>
    <p:sldId id="334" r:id="rId39"/>
    <p:sldId id="374" r:id="rId40"/>
    <p:sldId id="375" r:id="rId41"/>
    <p:sldId id="376" r:id="rId42"/>
    <p:sldId id="333" r:id="rId43"/>
    <p:sldId id="386" r:id="rId44"/>
    <p:sldId id="332" r:id="rId45"/>
    <p:sldId id="336" r:id="rId46"/>
    <p:sldId id="341" r:id="rId47"/>
    <p:sldId id="337" r:id="rId48"/>
    <p:sldId id="388" r:id="rId49"/>
    <p:sldId id="343" r:id="rId50"/>
    <p:sldId id="344" r:id="rId51"/>
    <p:sldId id="389" r:id="rId52"/>
    <p:sldId id="338" r:id="rId53"/>
    <p:sldId id="340" r:id="rId54"/>
    <p:sldId id="345" r:id="rId55"/>
    <p:sldId id="390" r:id="rId56"/>
    <p:sldId id="339" r:id="rId57"/>
    <p:sldId id="342" r:id="rId58"/>
    <p:sldId id="347" r:id="rId59"/>
    <p:sldId id="391" r:id="rId60"/>
    <p:sldId id="346" r:id="rId61"/>
    <p:sldId id="348" r:id="rId62"/>
    <p:sldId id="349" r:id="rId63"/>
    <p:sldId id="392" r:id="rId64"/>
    <p:sldId id="350" r:id="rId65"/>
    <p:sldId id="351" r:id="rId66"/>
    <p:sldId id="352" r:id="rId67"/>
    <p:sldId id="354" r:id="rId68"/>
    <p:sldId id="393" r:id="rId69"/>
    <p:sldId id="353" r:id="rId70"/>
    <p:sldId id="355" r:id="rId71"/>
    <p:sldId id="356" r:id="rId72"/>
    <p:sldId id="359" r:id="rId73"/>
    <p:sldId id="394" r:id="rId74"/>
    <p:sldId id="358" r:id="rId75"/>
    <p:sldId id="378" r:id="rId76"/>
    <p:sldId id="360" r:id="rId77"/>
    <p:sldId id="361" r:id="rId78"/>
    <p:sldId id="362" r:id="rId79"/>
    <p:sldId id="357" r:id="rId80"/>
    <p:sldId id="363" r:id="rId81"/>
    <p:sldId id="379" r:id="rId82"/>
    <p:sldId id="380" r:id="rId83"/>
    <p:sldId id="381" r:id="rId84"/>
    <p:sldId id="382" r:id="rId85"/>
    <p:sldId id="383" r:id="rId86"/>
    <p:sldId id="279" r:id="rId87"/>
    <p:sldId id="308" r:id="rId88"/>
    <p:sldId id="309" r:id="rId89"/>
    <p:sldId id="258" r:id="rId90"/>
    <p:sldId id="259" r:id="rId91"/>
    <p:sldId id="310" r:id="rId92"/>
    <p:sldId id="311" r:id="rId93"/>
    <p:sldId id="262" r:id="rId94"/>
    <p:sldId id="265" r:id="rId95"/>
    <p:sldId id="267" r:id="rId96"/>
    <p:sldId id="268" r:id="rId97"/>
    <p:sldId id="270" r:id="rId98"/>
    <p:sldId id="271" r:id="rId99"/>
    <p:sldId id="273" r:id="rId100"/>
    <p:sldId id="274" r:id="rId101"/>
    <p:sldId id="275" r:id="rId102"/>
    <p:sldId id="288" r:id="rId103"/>
    <p:sldId id="312" r:id="rId104"/>
    <p:sldId id="313" r:id="rId105"/>
    <p:sldId id="314" r:id="rId106"/>
    <p:sldId id="315" r:id="rId107"/>
    <p:sldId id="290" r:id="rId108"/>
    <p:sldId id="316" r:id="rId109"/>
    <p:sldId id="295" r:id="rId110"/>
    <p:sldId id="317" r:id="rId111"/>
    <p:sldId id="298" r:id="rId112"/>
    <p:sldId id="306" r:id="rId113"/>
    <p:sldId id="307" r:id="rId114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6600"/>
    <a:srgbClr val="800000"/>
    <a:srgbClr val="FF0000"/>
    <a:srgbClr val="3333FF"/>
    <a:srgbClr val="000066"/>
    <a:srgbClr val="FFFFCC"/>
    <a:srgbClr val="FFFF00"/>
    <a:srgbClr val="008000"/>
    <a:srgbClr val="0000CC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viewProps" Target="viewProp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CEEB78-835D-4E7C-8E25-A275CF1446C3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5ADB9E48-0219-4ADF-8688-A2C6E4B8991C}">
      <dgm:prSet phldrT="[ข้อความ]" custT="1"/>
      <dgm:spPr/>
      <dgm:t>
        <a:bodyPr/>
        <a:lstStyle/>
        <a:p>
          <a:r>
            <a:rPr lang="th-TH" sz="2800" b="1" dirty="0" smtClean="0">
              <a:latin typeface="Freesia News" pitchFamily="34" charset="-34"/>
              <a:cs typeface="Freesia News" pitchFamily="34" charset="-34"/>
            </a:rPr>
            <a:t>การติดตามตรวจสอบคุณภาพการศึกษา</a:t>
          </a:r>
          <a:endParaRPr lang="en-US" sz="2800" b="1" dirty="0">
            <a:latin typeface="Freesia News" pitchFamily="34" charset="-34"/>
            <a:cs typeface="Freesia News" pitchFamily="34" charset="-34"/>
          </a:endParaRPr>
        </a:p>
      </dgm:t>
    </dgm:pt>
    <dgm:pt modelId="{94860B7B-7BE5-4CF3-A56E-45D14C01786C}" type="parTrans" cxnId="{986AE8E9-0BC6-468A-8FC8-3B9CE9C304EC}">
      <dgm:prSet/>
      <dgm:spPr/>
      <dgm:t>
        <a:bodyPr/>
        <a:lstStyle/>
        <a:p>
          <a:endParaRPr lang="en-US"/>
        </a:p>
      </dgm:t>
    </dgm:pt>
    <dgm:pt modelId="{07C46804-9FA3-45E1-B61B-8BD44B7971EE}" type="sibTrans" cxnId="{986AE8E9-0BC6-468A-8FC8-3B9CE9C304EC}">
      <dgm:prSet/>
      <dgm:spPr/>
      <dgm:t>
        <a:bodyPr/>
        <a:lstStyle/>
        <a:p>
          <a:endParaRPr lang="en-US"/>
        </a:p>
      </dgm:t>
    </dgm:pt>
    <dgm:pt modelId="{8294280C-F390-46F5-A885-1E2F2EFC1B50}">
      <dgm:prSet phldrT="[ข้อความ]"/>
      <dgm:spPr/>
      <dgm:t>
        <a:bodyPr/>
        <a:lstStyle/>
        <a:p>
          <a:r>
            <a:rPr lang="th-TH" b="1" dirty="0" smtClean="0">
              <a:latin typeface="Freesia News" pitchFamily="34" charset="-34"/>
              <a:cs typeface="Freesia News" pitchFamily="34" charset="-34"/>
            </a:rPr>
            <a:t>การประเมิน</a:t>
          </a:r>
          <a:br>
            <a:rPr lang="th-TH" b="1" dirty="0" smtClean="0">
              <a:latin typeface="Freesia News" pitchFamily="34" charset="-34"/>
              <a:cs typeface="Freesia News" pitchFamily="34" charset="-34"/>
            </a:rPr>
          </a:br>
          <a:r>
            <a:rPr lang="th-TH" b="1" dirty="0" smtClean="0">
              <a:latin typeface="Freesia News" pitchFamily="34" charset="-34"/>
              <a:cs typeface="Freesia News" pitchFamily="34" charset="-34"/>
            </a:rPr>
            <a:t>คุณภาพภายใน</a:t>
          </a:r>
          <a:endParaRPr lang="en-US" b="1" dirty="0">
            <a:latin typeface="Freesia News" pitchFamily="34" charset="-34"/>
            <a:cs typeface="Freesia News" pitchFamily="34" charset="-34"/>
          </a:endParaRPr>
        </a:p>
      </dgm:t>
    </dgm:pt>
    <dgm:pt modelId="{66381EFA-78B0-4A67-B33B-E82657ABC407}" type="parTrans" cxnId="{16B3E77B-516A-4DD5-A2A0-6CCE14D08ABB}">
      <dgm:prSet/>
      <dgm:spPr/>
      <dgm:t>
        <a:bodyPr/>
        <a:lstStyle/>
        <a:p>
          <a:endParaRPr lang="en-US"/>
        </a:p>
      </dgm:t>
    </dgm:pt>
    <dgm:pt modelId="{B97CA89E-0496-4177-9EAD-385EA785961B}" type="sibTrans" cxnId="{16B3E77B-516A-4DD5-A2A0-6CCE14D08ABB}">
      <dgm:prSet/>
      <dgm:spPr/>
      <dgm:t>
        <a:bodyPr/>
        <a:lstStyle/>
        <a:p>
          <a:endParaRPr lang="en-US"/>
        </a:p>
      </dgm:t>
    </dgm:pt>
    <dgm:pt modelId="{FCF1A0A5-E78D-49BF-9BD8-A96C125309F1}">
      <dgm:prSet phldrT="[ข้อความ]" custT="1"/>
      <dgm:spPr/>
      <dgm:t>
        <a:bodyPr/>
        <a:lstStyle/>
        <a:p>
          <a:r>
            <a:rPr lang="th-TH" sz="2800" b="1" dirty="0" smtClean="0">
              <a:solidFill>
                <a:schemeClr val="bg1"/>
              </a:solidFill>
              <a:latin typeface="Freesia News" pitchFamily="34" charset="-34"/>
              <a:cs typeface="Freesia News" pitchFamily="34" charset="-34"/>
            </a:rPr>
            <a:t>การพัฒนาคุณภาพการศึกษา</a:t>
          </a:r>
          <a:endParaRPr lang="en-US" sz="2800" b="1" dirty="0">
            <a:solidFill>
              <a:schemeClr val="bg1"/>
            </a:solidFill>
            <a:latin typeface="Freesia News" pitchFamily="34" charset="-34"/>
            <a:cs typeface="Freesia News" pitchFamily="34" charset="-34"/>
          </a:endParaRPr>
        </a:p>
      </dgm:t>
    </dgm:pt>
    <dgm:pt modelId="{59C0DE3C-0DE7-4BE6-9E5A-1AB99AD86CA5}" type="parTrans" cxnId="{72F29ABF-FFBB-4AE0-82CD-E6A333A2924A}">
      <dgm:prSet/>
      <dgm:spPr/>
      <dgm:t>
        <a:bodyPr/>
        <a:lstStyle/>
        <a:p>
          <a:endParaRPr lang="en-US"/>
        </a:p>
      </dgm:t>
    </dgm:pt>
    <dgm:pt modelId="{995B551B-4312-45C5-9994-CC839CCEEA27}" type="sibTrans" cxnId="{72F29ABF-FFBB-4AE0-82CD-E6A333A2924A}">
      <dgm:prSet/>
      <dgm:spPr/>
      <dgm:t>
        <a:bodyPr/>
        <a:lstStyle/>
        <a:p>
          <a:endParaRPr lang="en-US"/>
        </a:p>
      </dgm:t>
    </dgm:pt>
    <dgm:pt modelId="{520D2228-EEFE-42FF-A402-D206BCFD3509}" type="pres">
      <dgm:prSet presAssocID="{93CEEB78-835D-4E7C-8E25-A275CF1446C3}" presName="compositeShape" presStyleCnt="0">
        <dgm:presLayoutVars>
          <dgm:chMax val="7"/>
          <dgm:dir/>
          <dgm:resizeHandles val="exact"/>
        </dgm:presLayoutVars>
      </dgm:prSet>
      <dgm:spPr/>
    </dgm:pt>
    <dgm:pt modelId="{CEFEA3FA-34AC-4004-A376-E88368638114}" type="pres">
      <dgm:prSet presAssocID="{93CEEB78-835D-4E7C-8E25-A275CF1446C3}" presName="wedge1" presStyleLbl="node1" presStyleIdx="0" presStyleCnt="3" custScaleX="103591"/>
      <dgm:spPr/>
      <dgm:t>
        <a:bodyPr/>
        <a:lstStyle/>
        <a:p>
          <a:endParaRPr lang="en-US"/>
        </a:p>
      </dgm:t>
    </dgm:pt>
    <dgm:pt modelId="{ECD17B96-EAFF-49B9-BC1F-9BCCABDDCE23}" type="pres">
      <dgm:prSet presAssocID="{93CEEB78-835D-4E7C-8E25-A275CF1446C3}" presName="dummy1a" presStyleCnt="0"/>
      <dgm:spPr/>
    </dgm:pt>
    <dgm:pt modelId="{69C5BE50-CCB4-4206-B150-B7DB62069D90}" type="pres">
      <dgm:prSet presAssocID="{93CEEB78-835D-4E7C-8E25-A275CF1446C3}" presName="dummy1b" presStyleCnt="0"/>
      <dgm:spPr/>
    </dgm:pt>
    <dgm:pt modelId="{861469F2-4291-4661-9E20-26CD72950456}" type="pres">
      <dgm:prSet presAssocID="{93CEEB78-835D-4E7C-8E25-A275CF1446C3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BCC1F1-9D97-439D-A974-A99DCFE9499F}" type="pres">
      <dgm:prSet presAssocID="{93CEEB78-835D-4E7C-8E25-A275CF1446C3}" presName="wedge2" presStyleLbl="node1" presStyleIdx="1" presStyleCnt="3"/>
      <dgm:spPr/>
      <dgm:t>
        <a:bodyPr/>
        <a:lstStyle/>
        <a:p>
          <a:endParaRPr lang="en-US"/>
        </a:p>
      </dgm:t>
    </dgm:pt>
    <dgm:pt modelId="{39E41583-64F7-42A2-B5FF-646480767A5A}" type="pres">
      <dgm:prSet presAssocID="{93CEEB78-835D-4E7C-8E25-A275CF1446C3}" presName="dummy2a" presStyleCnt="0"/>
      <dgm:spPr/>
    </dgm:pt>
    <dgm:pt modelId="{764E4D2F-D4A4-47EA-AF79-5274AB1EB61E}" type="pres">
      <dgm:prSet presAssocID="{93CEEB78-835D-4E7C-8E25-A275CF1446C3}" presName="dummy2b" presStyleCnt="0"/>
      <dgm:spPr/>
    </dgm:pt>
    <dgm:pt modelId="{858EF2CC-0487-427F-86D1-0ADA5185EF00}" type="pres">
      <dgm:prSet presAssocID="{93CEEB78-835D-4E7C-8E25-A275CF1446C3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D7D92D-082E-4F41-A200-54EED9300D7F}" type="pres">
      <dgm:prSet presAssocID="{93CEEB78-835D-4E7C-8E25-A275CF1446C3}" presName="wedge3" presStyleLbl="node1" presStyleIdx="2" presStyleCnt="3"/>
      <dgm:spPr/>
      <dgm:t>
        <a:bodyPr/>
        <a:lstStyle/>
        <a:p>
          <a:endParaRPr lang="en-US"/>
        </a:p>
      </dgm:t>
    </dgm:pt>
    <dgm:pt modelId="{F1A9EEF3-D478-44EA-AB96-C4DDD59A903F}" type="pres">
      <dgm:prSet presAssocID="{93CEEB78-835D-4E7C-8E25-A275CF1446C3}" presName="dummy3a" presStyleCnt="0"/>
      <dgm:spPr/>
    </dgm:pt>
    <dgm:pt modelId="{7368DE5A-1BC1-4DB3-A063-94C2F6969AC0}" type="pres">
      <dgm:prSet presAssocID="{93CEEB78-835D-4E7C-8E25-A275CF1446C3}" presName="dummy3b" presStyleCnt="0"/>
      <dgm:spPr/>
    </dgm:pt>
    <dgm:pt modelId="{D4760EF8-A9EF-4E09-9AEE-81306F3C5C5C}" type="pres">
      <dgm:prSet presAssocID="{93CEEB78-835D-4E7C-8E25-A275CF1446C3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92368B-B9B2-4AB4-AB87-153DA37122C0}" type="pres">
      <dgm:prSet presAssocID="{07C46804-9FA3-45E1-B61B-8BD44B7971EE}" presName="arrowWedge1" presStyleLbl="fgSibTrans2D1" presStyleIdx="0" presStyleCnt="3"/>
      <dgm:spPr/>
    </dgm:pt>
    <dgm:pt modelId="{F7996C1D-6F17-4B4C-97A3-DBC7C8D1A43C}" type="pres">
      <dgm:prSet presAssocID="{B97CA89E-0496-4177-9EAD-385EA785961B}" presName="arrowWedge2" presStyleLbl="fgSibTrans2D1" presStyleIdx="1" presStyleCnt="3"/>
      <dgm:spPr/>
    </dgm:pt>
    <dgm:pt modelId="{F961305F-938A-4A84-8191-3E0BD5185DA1}" type="pres">
      <dgm:prSet presAssocID="{995B551B-4312-45C5-9994-CC839CCEEA27}" presName="arrowWedge3" presStyleLbl="fgSibTrans2D1" presStyleIdx="2" presStyleCnt="3"/>
      <dgm:spPr/>
    </dgm:pt>
  </dgm:ptLst>
  <dgm:cxnLst>
    <dgm:cxn modelId="{986AE8E9-0BC6-468A-8FC8-3B9CE9C304EC}" srcId="{93CEEB78-835D-4E7C-8E25-A275CF1446C3}" destId="{5ADB9E48-0219-4ADF-8688-A2C6E4B8991C}" srcOrd="0" destOrd="0" parTransId="{94860B7B-7BE5-4CF3-A56E-45D14C01786C}" sibTransId="{07C46804-9FA3-45E1-B61B-8BD44B7971EE}"/>
    <dgm:cxn modelId="{16B3E77B-516A-4DD5-A2A0-6CCE14D08ABB}" srcId="{93CEEB78-835D-4E7C-8E25-A275CF1446C3}" destId="{8294280C-F390-46F5-A885-1E2F2EFC1B50}" srcOrd="1" destOrd="0" parTransId="{66381EFA-78B0-4A67-B33B-E82657ABC407}" sibTransId="{B97CA89E-0496-4177-9EAD-385EA785961B}"/>
    <dgm:cxn modelId="{5C3AF9B7-F138-4E9F-87AA-81DE54294FFF}" type="presOf" srcId="{5ADB9E48-0219-4ADF-8688-A2C6E4B8991C}" destId="{CEFEA3FA-34AC-4004-A376-E88368638114}" srcOrd="0" destOrd="0" presId="urn:microsoft.com/office/officeart/2005/8/layout/cycle8"/>
    <dgm:cxn modelId="{FCB8D303-A0F7-444F-902E-4285982AC680}" type="presOf" srcId="{8294280C-F390-46F5-A885-1E2F2EFC1B50}" destId="{858EF2CC-0487-427F-86D1-0ADA5185EF00}" srcOrd="1" destOrd="0" presId="urn:microsoft.com/office/officeart/2005/8/layout/cycle8"/>
    <dgm:cxn modelId="{64B51DD6-F77F-471C-BF55-9435595B4A60}" type="presOf" srcId="{FCF1A0A5-E78D-49BF-9BD8-A96C125309F1}" destId="{82D7D92D-082E-4F41-A200-54EED9300D7F}" srcOrd="0" destOrd="0" presId="urn:microsoft.com/office/officeart/2005/8/layout/cycle8"/>
    <dgm:cxn modelId="{7D68E073-D580-48F2-9782-5C3EA7FEEE14}" type="presOf" srcId="{5ADB9E48-0219-4ADF-8688-A2C6E4B8991C}" destId="{861469F2-4291-4661-9E20-26CD72950456}" srcOrd="1" destOrd="0" presId="urn:microsoft.com/office/officeart/2005/8/layout/cycle8"/>
    <dgm:cxn modelId="{85A364F7-021A-4859-A122-ABD704C868CD}" type="presOf" srcId="{FCF1A0A5-E78D-49BF-9BD8-A96C125309F1}" destId="{D4760EF8-A9EF-4E09-9AEE-81306F3C5C5C}" srcOrd="1" destOrd="0" presId="urn:microsoft.com/office/officeart/2005/8/layout/cycle8"/>
    <dgm:cxn modelId="{51B547E2-123E-4FAF-AC54-3EECDBED9EA3}" type="presOf" srcId="{8294280C-F390-46F5-A885-1E2F2EFC1B50}" destId="{80BCC1F1-9D97-439D-A974-A99DCFE9499F}" srcOrd="0" destOrd="0" presId="urn:microsoft.com/office/officeart/2005/8/layout/cycle8"/>
    <dgm:cxn modelId="{72F29ABF-FFBB-4AE0-82CD-E6A333A2924A}" srcId="{93CEEB78-835D-4E7C-8E25-A275CF1446C3}" destId="{FCF1A0A5-E78D-49BF-9BD8-A96C125309F1}" srcOrd="2" destOrd="0" parTransId="{59C0DE3C-0DE7-4BE6-9E5A-1AB99AD86CA5}" sibTransId="{995B551B-4312-45C5-9994-CC839CCEEA27}"/>
    <dgm:cxn modelId="{9BDD150E-A485-463B-B28F-D4564DB0A0E5}" type="presOf" srcId="{93CEEB78-835D-4E7C-8E25-A275CF1446C3}" destId="{520D2228-EEFE-42FF-A402-D206BCFD3509}" srcOrd="0" destOrd="0" presId="urn:microsoft.com/office/officeart/2005/8/layout/cycle8"/>
    <dgm:cxn modelId="{70DB36F8-166C-4EE0-8B0C-6C944F901B94}" type="presParOf" srcId="{520D2228-EEFE-42FF-A402-D206BCFD3509}" destId="{CEFEA3FA-34AC-4004-A376-E88368638114}" srcOrd="0" destOrd="0" presId="urn:microsoft.com/office/officeart/2005/8/layout/cycle8"/>
    <dgm:cxn modelId="{BC35E6F3-5710-4D1F-BA9E-C8112B102DC7}" type="presParOf" srcId="{520D2228-EEFE-42FF-A402-D206BCFD3509}" destId="{ECD17B96-EAFF-49B9-BC1F-9BCCABDDCE23}" srcOrd="1" destOrd="0" presId="urn:microsoft.com/office/officeart/2005/8/layout/cycle8"/>
    <dgm:cxn modelId="{CE23917D-FF1D-459A-A8BD-D29A31042D2B}" type="presParOf" srcId="{520D2228-EEFE-42FF-A402-D206BCFD3509}" destId="{69C5BE50-CCB4-4206-B150-B7DB62069D90}" srcOrd="2" destOrd="0" presId="urn:microsoft.com/office/officeart/2005/8/layout/cycle8"/>
    <dgm:cxn modelId="{C75113FA-857C-42A9-9845-46B12D60CC4F}" type="presParOf" srcId="{520D2228-EEFE-42FF-A402-D206BCFD3509}" destId="{861469F2-4291-4661-9E20-26CD72950456}" srcOrd="3" destOrd="0" presId="urn:microsoft.com/office/officeart/2005/8/layout/cycle8"/>
    <dgm:cxn modelId="{5291961C-8E28-4FEA-8847-594CA02AD049}" type="presParOf" srcId="{520D2228-EEFE-42FF-A402-D206BCFD3509}" destId="{80BCC1F1-9D97-439D-A974-A99DCFE9499F}" srcOrd="4" destOrd="0" presId="urn:microsoft.com/office/officeart/2005/8/layout/cycle8"/>
    <dgm:cxn modelId="{90DF9CC0-B63E-442C-B7C2-ABFBF077B81D}" type="presParOf" srcId="{520D2228-EEFE-42FF-A402-D206BCFD3509}" destId="{39E41583-64F7-42A2-B5FF-646480767A5A}" srcOrd="5" destOrd="0" presId="urn:microsoft.com/office/officeart/2005/8/layout/cycle8"/>
    <dgm:cxn modelId="{D98AEA79-001F-4C9B-BBFA-A9C7D10EE18F}" type="presParOf" srcId="{520D2228-EEFE-42FF-A402-D206BCFD3509}" destId="{764E4D2F-D4A4-47EA-AF79-5274AB1EB61E}" srcOrd="6" destOrd="0" presId="urn:microsoft.com/office/officeart/2005/8/layout/cycle8"/>
    <dgm:cxn modelId="{BEFF13F5-3ED2-4934-84EC-AAE456C4FAE4}" type="presParOf" srcId="{520D2228-EEFE-42FF-A402-D206BCFD3509}" destId="{858EF2CC-0487-427F-86D1-0ADA5185EF00}" srcOrd="7" destOrd="0" presId="urn:microsoft.com/office/officeart/2005/8/layout/cycle8"/>
    <dgm:cxn modelId="{91E398B3-082E-4519-9782-126D1781E026}" type="presParOf" srcId="{520D2228-EEFE-42FF-A402-D206BCFD3509}" destId="{82D7D92D-082E-4F41-A200-54EED9300D7F}" srcOrd="8" destOrd="0" presId="urn:microsoft.com/office/officeart/2005/8/layout/cycle8"/>
    <dgm:cxn modelId="{5AB9A7FD-2532-47F4-B335-CDBE1749DA67}" type="presParOf" srcId="{520D2228-EEFE-42FF-A402-D206BCFD3509}" destId="{F1A9EEF3-D478-44EA-AB96-C4DDD59A903F}" srcOrd="9" destOrd="0" presId="urn:microsoft.com/office/officeart/2005/8/layout/cycle8"/>
    <dgm:cxn modelId="{C4555652-0643-4903-923D-C5474E7D2562}" type="presParOf" srcId="{520D2228-EEFE-42FF-A402-D206BCFD3509}" destId="{7368DE5A-1BC1-4DB3-A063-94C2F6969AC0}" srcOrd="10" destOrd="0" presId="urn:microsoft.com/office/officeart/2005/8/layout/cycle8"/>
    <dgm:cxn modelId="{87B3AC77-6A7E-45F5-994F-74CCACF00729}" type="presParOf" srcId="{520D2228-EEFE-42FF-A402-D206BCFD3509}" destId="{D4760EF8-A9EF-4E09-9AEE-81306F3C5C5C}" srcOrd="11" destOrd="0" presId="urn:microsoft.com/office/officeart/2005/8/layout/cycle8"/>
    <dgm:cxn modelId="{65CD82E8-2369-4408-A8ED-40125AF90A3A}" type="presParOf" srcId="{520D2228-EEFE-42FF-A402-D206BCFD3509}" destId="{0892368B-B9B2-4AB4-AB87-153DA37122C0}" srcOrd="12" destOrd="0" presId="urn:microsoft.com/office/officeart/2005/8/layout/cycle8"/>
    <dgm:cxn modelId="{EC662CBE-86CF-400C-AFED-08B7BA5D7C8A}" type="presParOf" srcId="{520D2228-EEFE-42FF-A402-D206BCFD3509}" destId="{F7996C1D-6F17-4B4C-97A3-DBC7C8D1A43C}" srcOrd="13" destOrd="0" presId="urn:microsoft.com/office/officeart/2005/8/layout/cycle8"/>
    <dgm:cxn modelId="{488F59DF-D2FB-4341-B5C0-0ADD73EE1403}" type="presParOf" srcId="{520D2228-EEFE-42FF-A402-D206BCFD3509}" destId="{F961305F-938A-4A84-8191-3E0BD5185DA1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FEA3FA-34AC-4004-A376-E88368638114}">
      <dsp:nvSpPr>
        <dsp:cNvPr id="0" name=""/>
        <dsp:cNvSpPr/>
      </dsp:nvSpPr>
      <dsp:spPr>
        <a:xfrm>
          <a:off x="2193477" y="292538"/>
          <a:ext cx="3916256" cy="3780498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800" b="1" kern="1200" dirty="0" smtClean="0">
              <a:latin typeface="Freesia News" pitchFamily="34" charset="-34"/>
              <a:cs typeface="Freesia News" pitchFamily="34" charset="-34"/>
            </a:rPr>
            <a:t>การติดตามตรวจสอบคุณภาพการศึกษา</a:t>
          </a:r>
          <a:endParaRPr lang="en-US" sz="2800" b="1" kern="1200" dirty="0">
            <a:latin typeface="Freesia News" pitchFamily="34" charset="-34"/>
            <a:cs typeface="Freesia News" pitchFamily="34" charset="-34"/>
          </a:endParaRPr>
        </a:p>
      </dsp:txBody>
      <dsp:txXfrm>
        <a:off x="4257438" y="1093644"/>
        <a:ext cx="1398663" cy="1125148"/>
      </dsp:txXfrm>
    </dsp:sp>
    <dsp:sp modelId="{80BCC1F1-9D97-439D-A974-A99DCFE9499F}">
      <dsp:nvSpPr>
        <dsp:cNvPr id="0" name=""/>
        <dsp:cNvSpPr/>
      </dsp:nvSpPr>
      <dsp:spPr>
        <a:xfrm>
          <a:off x="2183496" y="427556"/>
          <a:ext cx="3780498" cy="3780498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000" b="1" kern="1200" dirty="0" smtClean="0">
              <a:latin typeface="Freesia News" pitchFamily="34" charset="-34"/>
              <a:cs typeface="Freesia News" pitchFamily="34" charset="-34"/>
            </a:rPr>
            <a:t>การประเมิน</a:t>
          </a:r>
          <a:br>
            <a:rPr lang="th-TH" sz="3000" b="1" kern="1200" dirty="0" smtClean="0">
              <a:latin typeface="Freesia News" pitchFamily="34" charset="-34"/>
              <a:cs typeface="Freesia News" pitchFamily="34" charset="-34"/>
            </a:rPr>
          </a:br>
          <a:r>
            <a:rPr lang="th-TH" sz="3000" b="1" kern="1200" dirty="0" smtClean="0">
              <a:latin typeface="Freesia News" pitchFamily="34" charset="-34"/>
              <a:cs typeface="Freesia News" pitchFamily="34" charset="-34"/>
            </a:rPr>
            <a:t>คุณภาพภายใน</a:t>
          </a:r>
          <a:endParaRPr lang="en-US" sz="3000" b="1" kern="1200" dirty="0">
            <a:latin typeface="Freesia News" pitchFamily="34" charset="-34"/>
            <a:cs typeface="Freesia News" pitchFamily="34" charset="-34"/>
          </a:endParaRPr>
        </a:p>
      </dsp:txBody>
      <dsp:txXfrm>
        <a:off x="3083614" y="2880380"/>
        <a:ext cx="2025267" cy="990130"/>
      </dsp:txXfrm>
    </dsp:sp>
    <dsp:sp modelId="{82D7D92D-082E-4F41-A200-54EED9300D7F}">
      <dsp:nvSpPr>
        <dsp:cNvPr id="0" name=""/>
        <dsp:cNvSpPr/>
      </dsp:nvSpPr>
      <dsp:spPr>
        <a:xfrm>
          <a:off x="2105635" y="292538"/>
          <a:ext cx="3780498" cy="3780498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800" b="1" kern="1200" dirty="0" smtClean="0">
              <a:solidFill>
                <a:schemeClr val="bg1"/>
              </a:solidFill>
              <a:latin typeface="Freesia News" pitchFamily="34" charset="-34"/>
              <a:cs typeface="Freesia News" pitchFamily="34" charset="-34"/>
            </a:rPr>
            <a:t>การพัฒนาคุณภาพการศึกษา</a:t>
          </a:r>
          <a:endParaRPr lang="en-US" sz="2800" b="1" kern="1200" dirty="0">
            <a:solidFill>
              <a:schemeClr val="bg1"/>
            </a:solidFill>
            <a:latin typeface="Freesia News" pitchFamily="34" charset="-34"/>
            <a:cs typeface="Freesia News" pitchFamily="34" charset="-34"/>
          </a:endParaRPr>
        </a:p>
      </dsp:txBody>
      <dsp:txXfrm>
        <a:off x="2543543" y="1093644"/>
        <a:ext cx="1350178" cy="1125148"/>
      </dsp:txXfrm>
    </dsp:sp>
    <dsp:sp modelId="{0892368B-B9B2-4AB4-AB87-153DA37122C0}">
      <dsp:nvSpPr>
        <dsp:cNvPr id="0" name=""/>
        <dsp:cNvSpPr/>
      </dsp:nvSpPr>
      <dsp:spPr>
        <a:xfrm>
          <a:off x="2026967" y="58507"/>
          <a:ext cx="4248560" cy="4248560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996C1D-6F17-4B4C-97A3-DBC7C8D1A43C}">
      <dsp:nvSpPr>
        <dsp:cNvPr id="0" name=""/>
        <dsp:cNvSpPr/>
      </dsp:nvSpPr>
      <dsp:spPr>
        <a:xfrm>
          <a:off x="1949465" y="193286"/>
          <a:ext cx="4248560" cy="4248560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61305F-938A-4A84-8191-3E0BD5185DA1}">
      <dsp:nvSpPr>
        <dsp:cNvPr id="0" name=""/>
        <dsp:cNvSpPr/>
      </dsp:nvSpPr>
      <dsp:spPr>
        <a:xfrm>
          <a:off x="1871292" y="58507"/>
          <a:ext cx="4248560" cy="4248560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398C7-08B4-4474-9AF2-2C4AE2DB4BD3}" type="datetimeFigureOut">
              <a:rPr lang="th-TH" smtClean="0"/>
              <a:pPr/>
              <a:t>16/05/59</a:t>
            </a:fld>
            <a:endParaRPr lang="th-TH"/>
          </a:p>
        </p:txBody>
      </p:sp>
      <p:sp>
        <p:nvSpPr>
          <p:cNvPr id="4" name="ตัวยึด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ยึด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1D185-398D-4A9D-AE0F-C0A0A5768AB6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ตัวยึดรูปบนภาพนิ่ง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ตัวยึดบันทึกย่อ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th-TH" smtClean="0"/>
          </a:p>
        </p:txBody>
      </p:sp>
      <p:sp>
        <p:nvSpPr>
          <p:cNvPr id="128004" name="ตัวยึดหมายเลขภาพนิ่ง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08FA794-B927-478B-857E-C847E32CF769}" type="slidenum">
              <a:rPr lang="th-TH" smtClean="0"/>
              <a:pPr/>
              <a:t>21</a:t>
            </a:fld>
            <a:endParaRPr lang="th-TH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ตัวยึดรูปบนภาพนิ่ง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ตัวยึดบันทึกย่อ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th-TH" smtClean="0"/>
          </a:p>
        </p:txBody>
      </p:sp>
      <p:sp>
        <p:nvSpPr>
          <p:cNvPr id="130052" name="ตัวยึดหมายเลขภาพนิ่ง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C1F2EA9-9054-4C17-BFAF-90DFDFAB411A}" type="slidenum">
              <a:rPr lang="th-TH" smtClean="0"/>
              <a:pPr/>
              <a:t>86</a:t>
            </a:fld>
            <a:endParaRPr lang="th-TH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EA1D-0E98-477A-9D4B-463CDB72C2F2}" type="datetimeFigureOut">
              <a:rPr lang="th-TH" smtClean="0"/>
              <a:pPr/>
              <a:t>16/05/59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11972-416C-46C7-BE40-F2BEF4A8A59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EA1D-0E98-477A-9D4B-463CDB72C2F2}" type="datetimeFigureOut">
              <a:rPr lang="th-TH" smtClean="0"/>
              <a:pPr/>
              <a:t>16/05/59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11972-416C-46C7-BE40-F2BEF4A8A59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EA1D-0E98-477A-9D4B-463CDB72C2F2}" type="datetimeFigureOut">
              <a:rPr lang="th-TH" smtClean="0"/>
              <a:pPr/>
              <a:t>16/05/59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11972-416C-46C7-BE40-F2BEF4A8A59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EA1D-0E98-477A-9D4B-463CDB72C2F2}" type="datetimeFigureOut">
              <a:rPr lang="th-TH" smtClean="0"/>
              <a:pPr/>
              <a:t>16/05/59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11972-416C-46C7-BE40-F2BEF4A8A59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EA1D-0E98-477A-9D4B-463CDB72C2F2}" type="datetimeFigureOut">
              <a:rPr lang="th-TH" smtClean="0"/>
              <a:pPr/>
              <a:t>16/05/59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11972-416C-46C7-BE40-F2BEF4A8A59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EA1D-0E98-477A-9D4B-463CDB72C2F2}" type="datetimeFigureOut">
              <a:rPr lang="th-TH" smtClean="0"/>
              <a:pPr/>
              <a:t>16/05/59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11972-416C-46C7-BE40-F2BEF4A8A59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EA1D-0E98-477A-9D4B-463CDB72C2F2}" type="datetimeFigureOut">
              <a:rPr lang="th-TH" smtClean="0"/>
              <a:pPr/>
              <a:t>16/05/59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11972-416C-46C7-BE40-F2BEF4A8A59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EA1D-0E98-477A-9D4B-463CDB72C2F2}" type="datetimeFigureOut">
              <a:rPr lang="th-TH" smtClean="0"/>
              <a:pPr/>
              <a:t>16/05/59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11972-416C-46C7-BE40-F2BEF4A8A59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EA1D-0E98-477A-9D4B-463CDB72C2F2}" type="datetimeFigureOut">
              <a:rPr lang="th-TH" smtClean="0"/>
              <a:pPr/>
              <a:t>16/05/59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11972-416C-46C7-BE40-F2BEF4A8A59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EA1D-0E98-477A-9D4B-463CDB72C2F2}" type="datetimeFigureOut">
              <a:rPr lang="th-TH" smtClean="0"/>
              <a:pPr/>
              <a:t>16/05/59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11972-416C-46C7-BE40-F2BEF4A8A59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EA1D-0E98-477A-9D4B-463CDB72C2F2}" type="datetimeFigureOut">
              <a:rPr lang="th-TH" smtClean="0"/>
              <a:pPr/>
              <a:t>16/05/59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11972-416C-46C7-BE40-F2BEF4A8A59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1EA1D-0E98-477A-9D4B-463CDB72C2F2}" type="datetimeFigureOut">
              <a:rPr lang="th-TH" smtClean="0"/>
              <a:pPr/>
              <a:t>16/05/59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11972-416C-46C7-BE40-F2BEF4A8A59B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1571612"/>
            <a:ext cx="69294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6000" b="1" dirty="0" smtClean="0">
                <a:solidFill>
                  <a:srgbClr val="FFFF00"/>
                </a:solidFill>
                <a:cs typeface="FreesiaUPC" pitchFamily="34" charset="-34"/>
              </a:rPr>
              <a:t>แผนพัฒนาการศึกษา</a:t>
            </a:r>
            <a:br>
              <a:rPr lang="th-TH" sz="6000" b="1" dirty="0" smtClean="0">
                <a:solidFill>
                  <a:srgbClr val="FFFF00"/>
                </a:solidFill>
                <a:cs typeface="FreesiaUPC" pitchFamily="34" charset="-34"/>
              </a:rPr>
            </a:br>
            <a:r>
              <a:rPr lang="th-TH" sz="6000" b="1" dirty="0" smtClean="0">
                <a:solidFill>
                  <a:srgbClr val="FFFF00"/>
                </a:solidFill>
                <a:cs typeface="FreesiaUPC" pitchFamily="34" charset="-34"/>
              </a:rPr>
              <a:t>ของสถานศึกษา</a:t>
            </a:r>
            <a:endParaRPr lang="th-TH" sz="6000" b="1" dirty="0">
              <a:solidFill>
                <a:srgbClr val="FFFF00"/>
              </a:solidFill>
              <a:cs typeface="Frees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214282" y="357166"/>
            <a:ext cx="8786874" cy="1643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แผนพัฒนาระยะกลาง </a:t>
            </a:r>
            <a:r>
              <a:rPr lang="en-US" sz="36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:</a:t>
            </a:r>
            <a:r>
              <a:rPr lang="th-TH" sz="36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</a:t>
            </a:r>
            <a:r>
              <a:rPr lang="en-US" sz="36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en-US" sz="36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แผนพัฒนาการจัดการศึกษาของสถานศึกษา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Freesia News" pitchFamily="34" charset="-34"/>
                <a:ea typeface="+mj-ea"/>
                <a:cs typeface="Freesia News" pitchFamily="34" charset="-34"/>
              </a:rPr>
              <a:t> </a:t>
            </a:r>
            <a:r>
              <a:rPr lang="th-TH" sz="3600" b="1" dirty="0" smtClean="0">
                <a:solidFill>
                  <a:srgbClr val="00FFFF"/>
                </a:solidFill>
                <a:latin typeface="Freesia News" pitchFamily="34" charset="-34"/>
                <a:ea typeface="+mj-ea"/>
                <a:cs typeface="Freesia News" pitchFamily="34" charset="-34"/>
              </a:rPr>
              <a:t>(แผนกลยุทธ์)</a:t>
            </a:r>
            <a:r>
              <a:rPr lang="en-US" sz="3600" b="1" dirty="0" smtClean="0">
                <a:solidFill>
                  <a:srgbClr val="00FFFF"/>
                </a:solidFill>
                <a:latin typeface="Freesia News" pitchFamily="34" charset="-34"/>
                <a:ea typeface="+mj-ea"/>
                <a:cs typeface="Freesia News" pitchFamily="34" charset="-34"/>
              </a:rPr>
              <a:t> </a:t>
            </a:r>
            <a:endParaRPr kumimoji="0" lang="th-TH" sz="36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Freesia News" pitchFamily="34" charset="-34"/>
              <a:ea typeface="+mj-ea"/>
              <a:cs typeface="Freesia News" pitchFamily="34" charset="-34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457200" y="2071678"/>
            <a:ext cx="82296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   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        </a:t>
            </a: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การวางแผน ที่มีการกำหนดวิสัยทัศน์  </a:t>
            </a:r>
            <a:r>
              <a:rPr kumimoji="0" lang="th-TH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พันธ</a:t>
            </a: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กิจ   เป้าหมาย   ตัวชี้วัด</a:t>
            </a:r>
            <a:r>
              <a:rPr lang="th-TH" sz="40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และ</a:t>
            </a: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เกณฑ์คุณภาพ </a:t>
            </a:r>
            <a:r>
              <a:rPr lang="th-TH" sz="40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</a:t>
            </a:r>
            <a:r>
              <a:rPr lang="en-US" sz="40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</a:t>
            </a: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 โครงการไว้อย่างชัดเจน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  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โดยกำหนดขึ้น</a:t>
            </a: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จากการวิเคราะห์ข้อมูล 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สารสนเทศที่เกี่ยวข้อง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 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และ</a:t>
            </a: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สภาพแวดล้อมทั้งภายในและภายนอก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รูปภาพ 1" descr="imagesCAUBRJK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357166"/>
            <a:ext cx="1222045" cy="714380"/>
          </a:xfrm>
          <a:prstGeom prst="rect">
            <a:avLst/>
          </a:prstGeom>
        </p:spPr>
      </p:pic>
      <p:graphicFrame>
        <p:nvGraphicFramePr>
          <p:cNvPr id="4" name="ตาราง 3"/>
          <p:cNvGraphicFramePr>
            <a:graphicFrameLocks noGrp="1"/>
          </p:cNvGraphicFramePr>
          <p:nvPr/>
        </p:nvGraphicFramePr>
        <p:xfrm>
          <a:off x="285720" y="1500174"/>
          <a:ext cx="8715436" cy="3452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/>
                <a:gridCol w="5929354"/>
              </a:tblGrid>
              <a:tr h="362022"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err="1" smtClean="0">
                          <a:latin typeface="Tahoma" pitchFamily="34" charset="0"/>
                          <a:cs typeface="FreesiaUPC" pitchFamily="34" charset="-34"/>
                        </a:rPr>
                        <a:t>พันธ</a:t>
                      </a:r>
                      <a:r>
                        <a:rPr lang="th-TH" sz="2400" dirty="0" smtClean="0">
                          <a:latin typeface="Tahoma" pitchFamily="34" charset="0"/>
                          <a:cs typeface="FreesiaUPC" pitchFamily="34" charset="-34"/>
                        </a:rPr>
                        <a:t>กิจ</a:t>
                      </a:r>
                      <a:endParaRPr lang="th-TH" sz="2400" dirty="0">
                        <a:latin typeface="Tahoma" pitchFamily="34" charset="0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Tahoma" pitchFamily="34" charset="0"/>
                          <a:cs typeface="FreesiaUPC" pitchFamily="34" charset="-34"/>
                        </a:rPr>
                        <a:t>เป้าหมาย</a:t>
                      </a:r>
                      <a:endParaRPr lang="th-TH" sz="2400" dirty="0">
                        <a:latin typeface="Tahoma" pitchFamily="34" charset="0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1375683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1.</a:t>
                      </a:r>
                      <a:r>
                        <a:rPr lang="th-TH" sz="24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ออกแบบการจัดการเรียนรู้ ให้สอคล้องกับมาตรฐานหลักสูตร</a:t>
                      </a:r>
                      <a:endParaRPr lang="th-TH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latin typeface="FreesiaUPC" pitchFamily="34" charset="-34"/>
                          <a:cs typeface="FreesiaUPC" pitchFamily="34" charset="-34"/>
                        </a:rPr>
                        <a:t>1.</a:t>
                      </a:r>
                      <a:r>
                        <a:rPr lang="th-TH" sz="2400" b="1" dirty="0" smtClean="0">
                          <a:latin typeface="FreesiaUPC" pitchFamily="34" charset="-34"/>
                          <a:cs typeface="FreesiaUPC" pitchFamily="34" charset="-34"/>
                        </a:rPr>
                        <a:t> ผู้เรียนมีความรู้และทักษะตามมาตรฐานที่หลักสูตรกำหนด</a:t>
                      </a:r>
                      <a:endParaRPr lang="th-TH" sz="24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1619881">
                <a:tc>
                  <a:txBody>
                    <a:bodyPr/>
                    <a:lstStyle/>
                    <a:p>
                      <a:r>
                        <a:rPr lang="en-US" sz="24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2.</a:t>
                      </a:r>
                      <a:r>
                        <a:rPr lang="th-TH" sz="24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จัดกิจกรรมการเรียนรู้</a:t>
                      </a:r>
                      <a:br>
                        <a:rPr lang="th-TH" sz="24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4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ที่ส่งเสริมให้ผู้เรียน  มีความสามารถในการคิดสร้างสรรค์</a:t>
                      </a:r>
                      <a:endParaRPr lang="th-TH" sz="2400" b="1" dirty="0" smtClean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FreesiaUPC" pitchFamily="34" charset="-34"/>
                          <a:cs typeface="FreesiaUPC" pitchFamily="34" charset="-34"/>
                        </a:rPr>
                        <a:t>2.</a:t>
                      </a:r>
                      <a:r>
                        <a:rPr lang="th-TH" sz="2400" b="1" dirty="0" smtClean="0">
                          <a:latin typeface="FreesiaUPC" pitchFamily="34" charset="-34"/>
                          <a:cs typeface="FreesiaUPC" pitchFamily="34" charset="-34"/>
                        </a:rPr>
                        <a:t> ผู้เรียนมีทักษะและความสามารถในการคิดสร้างสรรค์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4286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itchFamily="34" charset="0"/>
                <a:ea typeface="+mj-ea"/>
                <a:cs typeface="FreesiaUPC" pitchFamily="34" charset="-34"/>
              </a:rPr>
              <a:t>กลยุทธ์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857232"/>
            <a:ext cx="8229600" cy="49291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       </a:t>
            </a:r>
          </a:p>
          <a:p>
            <a:pPr lvl="0">
              <a:spcBef>
                <a:spcPct val="20000"/>
              </a:spcBef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เป็นวิธีการเพื่อให้การปฏิบัติงานของสถานศึกษา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เป็นไปตามเป้าหมาย </a:t>
            </a:r>
            <a:r>
              <a:rPr kumimoji="0" lang="th-TH" sz="3200" b="1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พันธ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กิจ วิสัยทัศน์ และเป้าประสงค์หลัก ที่ได้กำหนดไว้ </a:t>
            </a:r>
            <a:b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</a:b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กลยุทธ์ เป็นการนำเป้าหมายมีตัดหมวดหมู่หรือกลุ่มตามมาตรฐานการศึกษา เช่น</a:t>
            </a:r>
            <a:b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</a:b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      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กลยุทธ์ด้าน</a:t>
            </a:r>
            <a:r>
              <a:rPr lang="th-TH" sz="32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คุณภาพผู้เรียน/ผู้รับบริการ 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/>
            </a:r>
            <a:b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</a:b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      กลยุทธ์ด้าน</a:t>
            </a:r>
            <a:r>
              <a:rPr lang="th-TH" sz="32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คุณภาพการจัดการศึกษา/การให้บริการ</a:t>
            </a:r>
            <a:br>
              <a:rPr lang="th-TH" sz="32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         กลยุทธ์ด้านการบริหารการศึกษา</a:t>
            </a:r>
            <a:br>
              <a:rPr lang="th-TH" sz="32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         กลยุทธ์ด้านการประกันคุณภาพการศึกษา</a:t>
            </a:r>
            <a:br>
              <a:rPr lang="th-TH" sz="32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         กลยุทธ์</a:t>
            </a:r>
            <a:r>
              <a:rPr lang="th-TH" sz="3200" b="1" dirty="0" err="1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ด้านอัต</a:t>
            </a:r>
            <a:r>
              <a:rPr lang="th-TH" sz="32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ลักษณ์ของสถานศึกษา</a:t>
            </a:r>
            <a:br>
              <a:rPr lang="th-TH" sz="32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         กลยุทธ์ด้านมาตรการส่งเสริม</a:t>
            </a:r>
            <a:endParaRPr kumimoji="0" lang="th-TH" sz="32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ahoma" pitchFamily="34" charset="0"/>
              <a:cs typeface="Frees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รูปภาพ 1" descr="imagesCAUBRJK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357166"/>
            <a:ext cx="1222045" cy="714380"/>
          </a:xfrm>
          <a:prstGeom prst="rect">
            <a:avLst/>
          </a:prstGeom>
        </p:spPr>
      </p:pic>
      <p:graphicFrame>
        <p:nvGraphicFramePr>
          <p:cNvPr id="3" name="ตาราง 2"/>
          <p:cNvGraphicFramePr>
            <a:graphicFrameLocks noGrp="1"/>
          </p:cNvGraphicFramePr>
          <p:nvPr/>
        </p:nvGraphicFramePr>
        <p:xfrm>
          <a:off x="428564" y="1500174"/>
          <a:ext cx="8715436" cy="3387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/>
                <a:gridCol w="5929354"/>
              </a:tblGrid>
              <a:tr h="362022"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Tahoma" pitchFamily="34" charset="0"/>
                          <a:cs typeface="FreesiaUPC" pitchFamily="34" charset="-34"/>
                        </a:rPr>
                        <a:t>เป้าประสงค์</a:t>
                      </a:r>
                      <a:endParaRPr lang="th-TH" sz="2400" dirty="0">
                        <a:latin typeface="Tahoma" pitchFamily="34" charset="0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Tahoma" pitchFamily="34" charset="0"/>
                          <a:cs typeface="FreesiaUPC" pitchFamily="34" charset="-34"/>
                        </a:rPr>
                        <a:t>กลยุทธ์</a:t>
                      </a:r>
                      <a:endParaRPr lang="th-TH" sz="2400" dirty="0">
                        <a:latin typeface="Tahoma" pitchFamily="34" charset="0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1375683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1.</a:t>
                      </a:r>
                      <a:r>
                        <a:rPr lang="th-TH" sz="24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ออกแบบการจัดการเรียนรู้ ให้สอคล้องกับมาตรฐานหลักสูตร</a:t>
                      </a:r>
                      <a:endParaRPr lang="th-TH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sz="2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cs typeface="FreesiaUPC" pitchFamily="34" charset="-34"/>
                        </a:rPr>
                        <a:t>พัฒนาคุณภาพผู้เรียน  / ผู้รับบริการ</a:t>
                      </a:r>
                      <a:endParaRPr lang="th-TH" sz="2400" b="1" dirty="0">
                        <a:solidFill>
                          <a:srgbClr val="0000CC"/>
                        </a:solidFill>
                        <a:latin typeface="Tahoma" pitchFamily="34" charset="0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1375683">
                <a:tc>
                  <a:txBody>
                    <a:bodyPr/>
                    <a:lstStyle/>
                    <a:p>
                      <a:r>
                        <a:rPr lang="en-US" sz="24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2.</a:t>
                      </a:r>
                      <a:r>
                        <a:rPr lang="th-TH" sz="24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จัดกิจกรรมการเรียนรู้</a:t>
                      </a:r>
                      <a:br>
                        <a:rPr lang="th-TH" sz="24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4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ที่ส่งเสริมให้ผู้เรียน  มีความสามารถในการคิดสร้างสรรค์</a:t>
                      </a:r>
                      <a:endParaRPr lang="th-TH" sz="2400" b="1" dirty="0" smtClean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cs typeface="FreesiaUPC" pitchFamily="34" charset="-34"/>
                        </a:rPr>
                        <a:t>พัฒนาคุณภาพผู้เรียน / </a:t>
                      </a:r>
                      <a:r>
                        <a:rPr lang="th-TH" sz="2400" b="1" dirty="0" err="1" smtClean="0">
                          <a:solidFill>
                            <a:srgbClr val="0000CC"/>
                          </a:solidFill>
                          <a:latin typeface="Tahoma" pitchFamily="34" charset="0"/>
                          <a:cs typeface="FreesiaUPC" pitchFamily="34" charset="-34"/>
                        </a:rPr>
                        <a:t>ผุ้</a:t>
                      </a:r>
                      <a:r>
                        <a:rPr lang="th-TH" sz="24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cs typeface="FreesiaUPC" pitchFamily="34" charset="-34"/>
                        </a:rPr>
                        <a:t>รับบริการ</a:t>
                      </a:r>
                    </a:p>
                    <a:p>
                      <a:pPr algn="l"/>
                      <a:endParaRPr lang="th-TH" sz="2400" b="1" dirty="0">
                        <a:solidFill>
                          <a:srgbClr val="0000CC"/>
                        </a:solidFill>
                        <a:latin typeface="Tahoma" pitchFamily="34" charset="0"/>
                        <a:cs typeface="FreesiaUPC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4800" b="1" dirty="0" smtClean="0">
                <a:solidFill>
                  <a:srgbClr val="FFFF00"/>
                </a:solidFill>
                <a:latin typeface="Tahoma" pitchFamily="34" charset="0"/>
                <a:ea typeface="+mj-ea"/>
                <a:cs typeface="FreesiaUPC" pitchFamily="34" charset="-34"/>
              </a:rPr>
              <a:t>วัตถุประสงค์</a:t>
            </a:r>
            <a:endParaRPr kumimoji="0" lang="th-TH" sz="48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ahoma" pitchFamily="34" charset="0"/>
              <a:ea typeface="+mj-ea"/>
              <a:cs typeface="FreesiaUPC" pitchFamily="34" charset="-34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385887"/>
            <a:ext cx="8964613" cy="5472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   </a:t>
            </a:r>
          </a:p>
          <a:p>
            <a:pPr lvl="0">
              <a:spcBef>
                <a:spcPct val="20000"/>
              </a:spcBef>
            </a:pPr>
            <a: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 	   เป็นการกำหนดสิ่งที่ต้องการให้บรรลุจากการปฏิบัติงาน</a:t>
            </a:r>
            <a:b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     ในภาพรวม</a:t>
            </a:r>
            <a:b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             </a:t>
            </a:r>
            <a:r>
              <a:rPr lang="th-TH" sz="3600" b="1" dirty="0" smtClean="0">
                <a:solidFill>
                  <a:schemeClr val="bg1"/>
                </a:solidFill>
                <a:latin typeface="Tahoma" pitchFamily="34" charset="0"/>
                <a:cs typeface="FreesiaUPC" pitchFamily="34" charset="-34"/>
              </a:rPr>
              <a:t>ในที่นี้ เป็นการกำหนดวัตถุประสงค์ในแต่ละกลยุทธ์ว่า</a:t>
            </a:r>
            <a:br>
              <a:rPr lang="th-TH" sz="3600" b="1" dirty="0" smtClean="0">
                <a:solidFill>
                  <a:schemeClr val="bg1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Tahoma" pitchFamily="34" charset="0"/>
                <a:cs typeface="FreesiaUPC" pitchFamily="34" charset="-34"/>
              </a:rPr>
              <a:t>     ในแต่ละกลยุทธ์ ต้องการให้บรรลุผลจากการดำเนินงานอะไร</a:t>
            </a:r>
          </a:p>
          <a:p>
            <a:pPr lvl="0">
              <a:spcBef>
                <a:spcPct val="20000"/>
              </a:spcBef>
            </a:pPr>
            <a: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/>
            </a:r>
            <a:b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/>
            </a:r>
            <a:b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</a:br>
            <a:endParaRPr kumimoji="0" lang="th-TH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cs typeface="Frees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รูปภาพ 1" descr="imagesCAUBRJK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357166"/>
            <a:ext cx="1222045" cy="714380"/>
          </a:xfrm>
          <a:prstGeom prst="rect">
            <a:avLst/>
          </a:prstGeom>
        </p:spPr>
      </p:pic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357158" y="1428736"/>
            <a:ext cx="8643998" cy="642942"/>
          </a:xfrm>
          <a:prstGeom prst="rect">
            <a:avLst/>
          </a:prstGeom>
          <a:solidFill>
            <a:srgbClr val="E0F8C0"/>
          </a:solidFill>
          <a:ln w="381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กลยุทธ์ที่ </a:t>
            </a:r>
            <a:r>
              <a:rPr lang="en-US" b="1" dirty="0" smtClean="0">
                <a:latin typeface="FreesiaUPC" pitchFamily="34" charset="-34"/>
                <a:cs typeface="FreesiaUPC" pitchFamily="34" charset="-34"/>
              </a:rPr>
              <a:t>1 </a:t>
            </a:r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พัฒนาคุณภาพผู้เรียน /ผู้รับบริการ</a:t>
            </a:r>
            <a:r>
              <a:rPr lang="en-US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dirty="0" smtClean="0">
                <a:latin typeface="FreesiaUPC" pitchFamily="34" charset="-34"/>
                <a:cs typeface="FreesiaUPC" pitchFamily="34" charset="-34"/>
              </a:rPr>
              <a:t>มีรายละเอียดการดำเนินงาน ดังนี้</a:t>
            </a:r>
            <a:endParaRPr lang="en-US" dirty="0" smtClean="0">
              <a:latin typeface="FreesiaUPC" pitchFamily="34" charset="-34"/>
              <a:cs typeface="FreesiaUPC" pitchFamily="34" charset="-34"/>
            </a:endParaRPr>
          </a:p>
        </p:txBody>
      </p:sp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357158" y="2143116"/>
          <a:ext cx="857256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/>
                <a:gridCol w="2143140"/>
                <a:gridCol w="2714644"/>
                <a:gridCol w="1714512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dirty="0" smtClean="0">
                          <a:latin typeface="FreesiaUPC" pitchFamily="34" charset="-34"/>
                          <a:cs typeface="FreesiaUPC" pitchFamily="34" charset="-34"/>
                        </a:rPr>
                        <a:t>วัตถุประสงค์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FreesiaUPC" pitchFamily="34" charset="-34"/>
                          <a:cs typeface="FreesiaUPC" pitchFamily="34" charset="-34"/>
                        </a:rPr>
                        <a:t>โครงการ</a:t>
                      </a:r>
                      <a:endParaRPr lang="en-US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FreesiaUPC" pitchFamily="34" charset="-34"/>
                          <a:cs typeface="FreesiaUPC" pitchFamily="34" charset="-34"/>
                        </a:rPr>
                        <a:t>ตัวชี้วัด</a:t>
                      </a:r>
                      <a:endParaRPr lang="en-US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FreesiaUPC" pitchFamily="34" charset="-34"/>
                          <a:cs typeface="FreesiaUPC" pitchFamily="34" charset="-34"/>
                        </a:rPr>
                        <a:t>เกณฑ์คุณภาพ</a:t>
                      </a:r>
                      <a:endParaRPr lang="en-US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1.</a:t>
                      </a:r>
                      <a:r>
                        <a:rPr lang="th-TH" sz="2200" baseline="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</a:t>
                      </a:r>
                      <a:r>
                        <a:rPr lang="th-TH" sz="220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เพื่อจัดกิจกรรมการศึกษาให้ผู้เรียน / ผู้รับบริการ</a:t>
                      </a:r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 </a:t>
                      </a:r>
                      <a:r>
                        <a:rPr lang="th-TH" sz="220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มีความรู้</a:t>
                      </a:r>
                      <a:r>
                        <a:rPr lang="th-TH" sz="2200" baseline="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ทักษะ และเจตคติ ตามเป้าหมาย ของสถานศึกษา และมาตรฐานหลักสูตรที่กำหนด</a:t>
                      </a:r>
                      <a:endParaRPr lang="en-US" sz="2200" dirty="0">
                        <a:solidFill>
                          <a:schemeClr val="tx1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200" kern="1200" baseline="0" dirty="0" smtClean="0">
                        <a:solidFill>
                          <a:schemeClr val="dk1"/>
                        </a:solidFill>
                        <a:latin typeface="FreesiaUPC" pitchFamily="34" charset="-34"/>
                        <a:ea typeface="+mn-ea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 smtClean="0">
                        <a:latin typeface="FreesiaUPC" pitchFamily="34" charset="-34"/>
                        <a:cs typeface="FreesiaUPC" pitchFamily="34" charset="-34"/>
                      </a:endParaRPr>
                    </a:p>
                    <a:p>
                      <a:pPr algn="ctr"/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FreesiaUPC" pitchFamily="34" charset="-34"/>
                          <a:cs typeface="FreesiaUPC" pitchFamily="34" charset="-34"/>
                        </a:rPr>
                        <a:t/>
                      </a:r>
                      <a:br>
                        <a:rPr lang="en-US" sz="2200" dirty="0" smtClean="0"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en-US" sz="2200" dirty="0" smtClean="0">
                          <a:latin typeface="FreesiaUPC" pitchFamily="34" charset="-34"/>
                          <a:cs typeface="FreesiaUPC" pitchFamily="34" charset="-34"/>
                        </a:rPr>
                        <a:t/>
                      </a:r>
                      <a:br>
                        <a:rPr lang="en-US" sz="2200" dirty="0" smtClean="0">
                          <a:latin typeface="FreesiaUPC" pitchFamily="34" charset="-34"/>
                          <a:cs typeface="FreesiaUPC" pitchFamily="34" charset="-34"/>
                        </a:rPr>
                      </a:br>
                      <a:endParaRPr lang="th-TH" sz="2200" dirty="0" smtClean="0">
                        <a:latin typeface="FreesiaUPC" pitchFamily="34" charset="-34"/>
                        <a:cs typeface="FreesiaUPC" pitchFamily="34" charset="-34"/>
                      </a:endParaRPr>
                    </a:p>
                    <a:p>
                      <a:pPr algn="ctr"/>
                      <a:endParaRPr lang="th-TH" sz="2200" dirty="0" smtClean="0">
                        <a:latin typeface="FreesiaUPC" pitchFamily="34" charset="-34"/>
                        <a:cs typeface="FreesiaUPC" pitchFamily="34" charset="-34"/>
                      </a:endParaRPr>
                    </a:p>
                    <a:p>
                      <a:pPr algn="ctr"/>
                      <a:endParaRPr lang="th-TH" sz="2200" dirty="0" smtClean="0">
                        <a:latin typeface="FreesiaUPC" pitchFamily="34" charset="-34"/>
                        <a:cs typeface="FreesiaUPC" pitchFamily="34" charset="-34"/>
                      </a:endParaRPr>
                    </a:p>
                    <a:p>
                      <a:pPr algn="ctr"/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N. …………………………….</a:t>
                      </a:r>
                      <a:endParaRPr lang="en-US" sz="2400" dirty="0">
                        <a:solidFill>
                          <a:schemeClr val="tx1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66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4800" b="1" noProof="0" dirty="0" smtClean="0">
                <a:solidFill>
                  <a:srgbClr val="FFFF00"/>
                </a:solidFill>
                <a:latin typeface="Tahoma" pitchFamily="34" charset="0"/>
                <a:ea typeface="+mj-ea"/>
                <a:cs typeface="FreesiaUPC" pitchFamily="34" charset="-34"/>
              </a:rPr>
              <a:t>โครงการ</a:t>
            </a:r>
            <a:endParaRPr kumimoji="0" lang="th-TH" sz="48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ahoma" pitchFamily="34" charset="0"/>
              <a:ea typeface="+mj-ea"/>
              <a:cs typeface="FreesiaUPC" pitchFamily="34" charset="-34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385887"/>
            <a:ext cx="8964613" cy="5472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   </a:t>
            </a:r>
          </a:p>
          <a:p>
            <a:pPr lvl="0">
              <a:spcBef>
                <a:spcPct val="20000"/>
              </a:spcBef>
            </a:pPr>
            <a: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 	   เป็นการกำหนดสิ่งที่จะดำเนินงาน  เพื่อให้เกิดผลสะท้อน</a:t>
            </a:r>
            <a:b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     ต่อ เป้าหมาย </a:t>
            </a:r>
            <a:r>
              <a:rPr lang="th-TH" sz="3600" b="1" dirty="0" err="1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พันธ</a:t>
            </a:r>
            <a: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กิจ วิสัยทัศน์ และเป้าประสงค์หลัก  ตามที่</a:t>
            </a:r>
            <a:b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     ได้กำหนดไว้ </a:t>
            </a:r>
            <a:b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/>
            </a:r>
            <a:b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             </a:t>
            </a:r>
            <a:r>
              <a:rPr lang="th-TH" sz="3600" b="1" dirty="0" smtClean="0">
                <a:solidFill>
                  <a:schemeClr val="bg1"/>
                </a:solidFill>
                <a:latin typeface="Tahoma" pitchFamily="34" charset="0"/>
                <a:cs typeface="FreesiaUPC" pitchFamily="34" charset="-34"/>
              </a:rPr>
              <a:t>ในที่นี้ เป็นการกำหนดโครงการ ที่เกี่ยวข้องในแต่ละ</a:t>
            </a:r>
            <a:br>
              <a:rPr lang="th-TH" sz="3600" b="1" dirty="0" smtClean="0">
                <a:solidFill>
                  <a:schemeClr val="bg1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Tahoma" pitchFamily="34" charset="0"/>
                <a:cs typeface="FreesiaUPC" pitchFamily="34" charset="-34"/>
              </a:rPr>
              <a:t>     กลยุทธ์ว่า  ในแต่ละกลยุทธ์ จะดำเนินงานโครงการอะไรบ้าง</a:t>
            </a:r>
          </a:p>
          <a:p>
            <a:pPr lvl="0">
              <a:spcBef>
                <a:spcPct val="20000"/>
              </a:spcBef>
            </a:pPr>
            <a: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/>
            </a:r>
            <a:b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/>
            </a:r>
            <a:b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</a:br>
            <a:endParaRPr kumimoji="0" lang="th-TH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cs typeface="Frees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66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รูปภาพ 1" descr="imagesCAUBRJK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357166"/>
            <a:ext cx="1222045" cy="714380"/>
          </a:xfrm>
          <a:prstGeom prst="rect">
            <a:avLst/>
          </a:prstGeom>
        </p:spPr>
      </p:pic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357158" y="1285860"/>
            <a:ext cx="8643998" cy="642942"/>
          </a:xfrm>
          <a:prstGeom prst="rect">
            <a:avLst/>
          </a:prstGeom>
          <a:solidFill>
            <a:srgbClr val="E0F8C0"/>
          </a:solidFill>
          <a:ln w="381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กลยุทธ์ที่ </a:t>
            </a:r>
            <a:r>
              <a:rPr lang="en-US" b="1" dirty="0" smtClean="0">
                <a:latin typeface="FreesiaUPC" pitchFamily="34" charset="-34"/>
                <a:cs typeface="FreesiaUPC" pitchFamily="34" charset="-34"/>
              </a:rPr>
              <a:t>1 </a:t>
            </a:r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พัฒนาคุณภาพผู้เรียน /ผู้รับบริการ</a:t>
            </a:r>
            <a:r>
              <a:rPr lang="en-US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dirty="0" smtClean="0">
                <a:latin typeface="FreesiaUPC" pitchFamily="34" charset="-34"/>
                <a:cs typeface="FreesiaUPC" pitchFamily="34" charset="-34"/>
              </a:rPr>
              <a:t>มีรายละเอียดการดำเนินงาน ดังนี้</a:t>
            </a:r>
            <a:endParaRPr lang="en-US" dirty="0" smtClean="0">
              <a:latin typeface="FreesiaUPC" pitchFamily="34" charset="-34"/>
              <a:cs typeface="FreesiaUPC" pitchFamily="34" charset="-34"/>
            </a:endParaRPr>
          </a:p>
        </p:txBody>
      </p:sp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357158" y="2143116"/>
          <a:ext cx="8572560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/>
                <a:gridCol w="2143140"/>
                <a:gridCol w="2714644"/>
                <a:gridCol w="1714512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dirty="0" smtClean="0">
                          <a:latin typeface="FreesiaUPC" pitchFamily="34" charset="-34"/>
                          <a:cs typeface="FreesiaUPC" pitchFamily="34" charset="-34"/>
                        </a:rPr>
                        <a:t>วัตถุประสงค์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FreesiaUPC" pitchFamily="34" charset="-34"/>
                          <a:cs typeface="FreesiaUPC" pitchFamily="34" charset="-34"/>
                        </a:rPr>
                        <a:t>โครงการ</a:t>
                      </a:r>
                      <a:endParaRPr lang="en-US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FreesiaUPC" pitchFamily="34" charset="-34"/>
                          <a:cs typeface="FreesiaUPC" pitchFamily="34" charset="-34"/>
                        </a:rPr>
                        <a:t>ตัวชี้วัด</a:t>
                      </a:r>
                      <a:endParaRPr lang="en-US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FreesiaUPC" pitchFamily="34" charset="-34"/>
                          <a:cs typeface="FreesiaUPC" pitchFamily="34" charset="-34"/>
                        </a:rPr>
                        <a:t>เกณฑ์คุณภาพ</a:t>
                      </a:r>
                      <a:endParaRPr lang="en-US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1.</a:t>
                      </a:r>
                      <a:r>
                        <a:rPr lang="th-TH" sz="2200" baseline="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</a:t>
                      </a:r>
                      <a:r>
                        <a:rPr lang="th-TH" sz="220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เพื่อจัดกิจกรรมการศึกษาให้ผู้เรียน / ผู้รับบริการ</a:t>
                      </a:r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 </a:t>
                      </a:r>
                      <a:r>
                        <a:rPr lang="th-TH" sz="220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มีความรู้</a:t>
                      </a:r>
                      <a:r>
                        <a:rPr lang="th-TH" sz="2200" baseline="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ทักษะ และเจตคติ ตามเป้าหมาย ของสถานศึกษา และมาตรฐานหลักสูตรที่กำหนด</a:t>
                      </a:r>
                      <a:endParaRPr lang="en-US" sz="2200" dirty="0">
                        <a:solidFill>
                          <a:schemeClr val="tx1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FreesiaUPC" pitchFamily="34" charset="-34"/>
                          <a:cs typeface="FreesiaUPC" pitchFamily="34" charset="-34"/>
                        </a:rPr>
                        <a:t>1.</a:t>
                      </a:r>
                      <a:r>
                        <a:rPr lang="th-TH" sz="2200" dirty="0" smtClean="0">
                          <a:latin typeface="FreesiaUPC" pitchFamily="34" charset="-34"/>
                          <a:cs typeface="FreesiaUPC" pitchFamily="34" charset="-34"/>
                        </a:rPr>
                        <a:t> โครงการ</a:t>
                      </a:r>
                      <a: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จัดการศึกษานอกระบบขั้นพื้นฐาน</a:t>
                      </a:r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200" kern="1200" baseline="0" dirty="0" smtClean="0">
                        <a:solidFill>
                          <a:schemeClr val="dk1"/>
                        </a:solidFill>
                        <a:latin typeface="FreesiaUPC" pitchFamily="34" charset="-34"/>
                        <a:ea typeface="+mn-ea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FreesiaUPC" pitchFamily="34" charset="-34"/>
                          <a:cs typeface="FreesiaUPC" pitchFamily="34" charset="-34"/>
                        </a:rPr>
                        <a:t>2.</a:t>
                      </a:r>
                      <a:r>
                        <a:rPr lang="th-TH" sz="2200" dirty="0" smtClean="0">
                          <a:latin typeface="FreesiaUPC" pitchFamily="34" charset="-34"/>
                          <a:cs typeface="FreesiaUPC" pitchFamily="34" charset="-34"/>
                        </a:rPr>
                        <a:t> โครงการพัฒนาคุณภาพผู้เรียน</a:t>
                      </a:r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 smtClean="0">
                        <a:latin typeface="FreesiaUPC" pitchFamily="34" charset="-34"/>
                        <a:cs typeface="FreesiaUPC" pitchFamily="34" charset="-34"/>
                      </a:endParaRPr>
                    </a:p>
                    <a:p>
                      <a:pPr algn="ctr"/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FreesiaUPC" pitchFamily="34" charset="-34"/>
                          <a:cs typeface="FreesiaUPC" pitchFamily="34" charset="-34"/>
                        </a:rPr>
                        <a:t>3</a:t>
                      </a:r>
                      <a:r>
                        <a:rPr lang="th-TH" sz="2200" dirty="0" smtClean="0">
                          <a:latin typeface="FreesiaUPC" pitchFamily="34" charset="-34"/>
                          <a:cs typeface="FreesiaUPC" pitchFamily="34" charset="-34"/>
                        </a:rPr>
                        <a:t>.</a:t>
                      </a:r>
                      <a:r>
                        <a:rPr lang="th-TH" sz="2200" baseline="0" dirty="0" smtClean="0">
                          <a:latin typeface="FreesiaUPC" pitchFamily="34" charset="-34"/>
                          <a:cs typeface="FreesiaUPC" pitchFamily="34" charset="-34"/>
                        </a:rPr>
                        <a:t> </a:t>
                      </a:r>
                      <a: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โครงการจัดการศึกษาเพื่อพัฒนาทักษะชีวิต</a:t>
                      </a:r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N. …………………………….</a:t>
                      </a:r>
                      <a:endParaRPr lang="en-US" sz="2400" dirty="0">
                        <a:solidFill>
                          <a:schemeClr val="tx1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FreesiaUPC" pitchFamily="34" charset="-34"/>
                <a:ea typeface="+mj-ea"/>
                <a:cs typeface="FreesiaUPC" pitchFamily="34" charset="-34"/>
              </a:rPr>
              <a:t>ตัวชี้วัด และเกณฑ์คุณภาพ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FreesiaUPC" pitchFamily="34" charset="-34"/>
                <a:ea typeface="+mj-ea"/>
                <a:cs typeface="FreesiaUPC" pitchFamily="34" charset="-34"/>
              </a:rPr>
              <a:t> </a:t>
            </a: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FreesiaUPC" pitchFamily="34" charset="-34"/>
                <a:ea typeface="+mj-ea"/>
                <a:cs typeface="FreesiaUPC" pitchFamily="34" charset="-34"/>
              </a:rPr>
              <a:t>(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FreesiaUPC" pitchFamily="34" charset="-34"/>
                <a:ea typeface="+mj-ea"/>
                <a:cs typeface="FreesiaUPC" pitchFamily="34" charset="-34"/>
              </a:rPr>
              <a:t>KPI</a:t>
            </a: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FreesiaUPC" pitchFamily="34" charset="-34"/>
                <a:ea typeface="+mj-ea"/>
                <a:cs typeface="FreesiaUPC" pitchFamily="34" charset="-34"/>
              </a:rPr>
              <a:t>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385887"/>
            <a:ext cx="8964613" cy="5472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        เป็นเครื่องมือในการประเมินผลความสำเร็จ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</a:t>
            </a:r>
            <a:r>
              <a:rPr lang="th-TH" sz="3600" b="1" dirty="0" smtClean="0">
                <a:solidFill>
                  <a:schemeClr val="bg1"/>
                </a:solidFill>
                <a:latin typeface="Tahoma" pitchFamily="34" charset="0"/>
                <a:cs typeface="FreesiaUPC" pitchFamily="34" charset="-34"/>
              </a:rPr>
              <a:t>เพื่อให้รู้ถึง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</a:t>
            </a:r>
            <a:b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</a:b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 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สถานะที่เป็นจริง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สู่การ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ปรับปรุง แก้ไขจุดที่เป็นปัญหาและ</a:t>
            </a:r>
            <a:b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</a:b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  พัฒนา</a:t>
            </a:r>
            <a:b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</a:b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    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โดย</a:t>
            </a:r>
            <a: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สถานศึกษา ควรต้องพิจารณาความสำเร็จที่ผ่านมาว่า </a:t>
            </a:r>
            <a:b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     มีเกณฑ์ความสำเร็จเท่าไร ก่อนกำหนดเกณฑ์ใหม่</a:t>
            </a:r>
            <a:r>
              <a:rPr lang="th-TH" sz="3600" b="1" dirty="0" smtClean="0">
                <a:solidFill>
                  <a:schemeClr val="bg1"/>
                </a:solidFill>
                <a:latin typeface="Tahoma" pitchFamily="34" charset="0"/>
                <a:cs typeface="FreesiaUPC" pitchFamily="34" charset="-34"/>
              </a:rPr>
              <a:t/>
            </a:r>
            <a:br>
              <a:rPr lang="th-TH" sz="3600" b="1" dirty="0" smtClean="0">
                <a:solidFill>
                  <a:schemeClr val="bg1"/>
                </a:solidFill>
                <a:latin typeface="Tahoma" pitchFamily="34" charset="0"/>
                <a:cs typeface="FreesiaUPC" pitchFamily="34" charset="-34"/>
              </a:rPr>
            </a:b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/>
            </a:r>
            <a:b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Tahoma" pitchFamily="34" charset="0"/>
                <a:cs typeface="FreesiaUPC" pitchFamily="34" charset="-34"/>
              </a:rPr>
              <a:t>    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นำแต่ละเป้าประสงค์มาพิจารณาว่า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หากจะกำหนด</a:t>
            </a:r>
            <a:b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</a:b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  การชี้วัดความสำเร็จ จะกำหนดตัวชี้วัดความสำเร็จอย่างไร </a:t>
            </a:r>
            <a:b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</a:b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  และมีเกณฑ์ความสำเร็จเท่าไร</a:t>
            </a:r>
            <a:b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</a:br>
            <a:endParaRPr kumimoji="0" lang="th-TH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cs typeface="Frees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รูปภาพ 1" descr="imagesCAUBRJK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357166"/>
            <a:ext cx="1222045" cy="714380"/>
          </a:xfrm>
          <a:prstGeom prst="rect">
            <a:avLst/>
          </a:prstGeom>
        </p:spPr>
      </p:pic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357158" y="1285860"/>
            <a:ext cx="8643998" cy="642942"/>
          </a:xfrm>
          <a:prstGeom prst="rect">
            <a:avLst/>
          </a:prstGeom>
          <a:solidFill>
            <a:srgbClr val="E0F8C0"/>
          </a:solidFill>
          <a:ln w="381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กลยุทธ์ที่ </a:t>
            </a:r>
            <a:r>
              <a:rPr lang="en-US" b="1" dirty="0" smtClean="0">
                <a:latin typeface="FreesiaUPC" pitchFamily="34" charset="-34"/>
                <a:cs typeface="FreesiaUPC" pitchFamily="34" charset="-34"/>
              </a:rPr>
              <a:t>1 </a:t>
            </a:r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พัฒนาคุณภาพผู้เรียน /ผู้รับบริการ</a:t>
            </a:r>
            <a:r>
              <a:rPr lang="en-US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dirty="0" smtClean="0">
                <a:latin typeface="FreesiaUPC" pitchFamily="34" charset="-34"/>
                <a:cs typeface="FreesiaUPC" pitchFamily="34" charset="-34"/>
              </a:rPr>
              <a:t>มีรายละเอียดการดำเนินงาน ดังนี้</a:t>
            </a:r>
            <a:endParaRPr lang="en-US" dirty="0" smtClean="0">
              <a:latin typeface="FreesiaUPC" pitchFamily="34" charset="-34"/>
              <a:cs typeface="FreesiaUPC" pitchFamily="34" charset="-34"/>
            </a:endParaRPr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/>
        </p:nvGraphicFramePr>
        <p:xfrm>
          <a:off x="357158" y="2143116"/>
          <a:ext cx="8572560" cy="454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/>
                <a:gridCol w="2143140"/>
                <a:gridCol w="2714644"/>
                <a:gridCol w="1714512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dirty="0" smtClean="0">
                          <a:latin typeface="FreesiaUPC" pitchFamily="34" charset="-34"/>
                          <a:cs typeface="FreesiaUPC" pitchFamily="34" charset="-34"/>
                        </a:rPr>
                        <a:t>วัตถุประสงค์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FreesiaUPC" pitchFamily="34" charset="-34"/>
                          <a:cs typeface="FreesiaUPC" pitchFamily="34" charset="-34"/>
                        </a:rPr>
                        <a:t>โครงการ</a:t>
                      </a:r>
                      <a:endParaRPr lang="en-US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FreesiaUPC" pitchFamily="34" charset="-34"/>
                          <a:cs typeface="FreesiaUPC" pitchFamily="34" charset="-34"/>
                        </a:rPr>
                        <a:t>ตัวชี้วัด</a:t>
                      </a:r>
                      <a:endParaRPr lang="en-US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FreesiaUPC" pitchFamily="34" charset="-34"/>
                          <a:cs typeface="FreesiaUPC" pitchFamily="34" charset="-34"/>
                        </a:rPr>
                        <a:t>เกณฑ์คุณภาพ</a:t>
                      </a:r>
                      <a:endParaRPr lang="en-US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1.</a:t>
                      </a:r>
                      <a:r>
                        <a:rPr lang="th-TH" sz="2200" baseline="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</a:t>
                      </a:r>
                      <a:r>
                        <a:rPr lang="th-TH" sz="220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เพื่อจัดกิจกรรมการศึกษาให้ผู้เรียน / ผู้รับบริการ</a:t>
                      </a:r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 </a:t>
                      </a:r>
                      <a:r>
                        <a:rPr lang="th-TH" sz="220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มีความรู้</a:t>
                      </a:r>
                      <a:r>
                        <a:rPr lang="th-TH" sz="2200" baseline="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ทักษะ และเจตคติ ตามเป้าหมาย ของสถานศึกษา และมาตรฐานหลักสูตรที่กำหนด</a:t>
                      </a:r>
                      <a:endParaRPr lang="en-US" sz="2200" dirty="0">
                        <a:solidFill>
                          <a:schemeClr val="tx1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FreesiaUPC" pitchFamily="34" charset="-34"/>
                          <a:cs typeface="FreesiaUPC" pitchFamily="34" charset="-34"/>
                        </a:rPr>
                        <a:t>1.</a:t>
                      </a:r>
                      <a:r>
                        <a:rPr lang="th-TH" sz="2200" dirty="0" smtClean="0">
                          <a:latin typeface="FreesiaUPC" pitchFamily="34" charset="-34"/>
                          <a:cs typeface="FreesiaUPC" pitchFamily="34" charset="-34"/>
                        </a:rPr>
                        <a:t> โครงการ</a:t>
                      </a:r>
                      <a: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จัดการศึกษานอกระบบขั้นพื้นฐาน</a:t>
                      </a:r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ร้อยละของผู้เรียนและ</a:t>
                      </a:r>
                    </a:p>
                    <a:p>
                      <a: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มีผลสัมฤทธิ์สูงขึ้น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200" dirty="0" smtClean="0">
                          <a:latin typeface="FreesiaUPC" pitchFamily="34" charset="-34"/>
                          <a:cs typeface="FreesiaUPC" pitchFamily="34" charset="-34"/>
                        </a:rPr>
                        <a:t>ผลสัมฤทธิ์สูงขึ้น </a:t>
                      </a:r>
                      <a:br>
                        <a:rPr lang="th-TH" sz="2200" dirty="0" smtClean="0"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200" dirty="0" smtClean="0">
                          <a:latin typeface="FreesiaUPC" pitchFamily="34" charset="-34"/>
                          <a:cs typeface="FreesiaUPC" pitchFamily="34" charset="-34"/>
                        </a:rPr>
                        <a:t>ร้อยละ</a:t>
                      </a:r>
                      <a:r>
                        <a:rPr lang="en-US" sz="2200" dirty="0" smtClean="0">
                          <a:latin typeface="FreesiaUPC" pitchFamily="34" charset="-34"/>
                          <a:cs typeface="FreesiaUPC" pitchFamily="34" charset="-34"/>
                        </a:rPr>
                        <a:t> 5 – 10 </a:t>
                      </a:r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FreesiaUPC" pitchFamily="34" charset="-34"/>
                          <a:cs typeface="FreesiaUPC" pitchFamily="34" charset="-34"/>
                        </a:rPr>
                        <a:t>2.</a:t>
                      </a:r>
                      <a:r>
                        <a:rPr lang="th-TH" sz="2200" dirty="0" smtClean="0">
                          <a:latin typeface="FreesiaUPC" pitchFamily="34" charset="-34"/>
                          <a:cs typeface="FreesiaUPC" pitchFamily="34" charset="-34"/>
                        </a:rPr>
                        <a:t> โครงการพัฒนาคุณภาพผู้เรียน</a:t>
                      </a:r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2200" dirty="0" smtClean="0">
                          <a:latin typeface="FreesiaUPC" pitchFamily="34" charset="-34"/>
                          <a:cs typeface="FreesiaUPC" pitchFamily="34" charset="-34"/>
                        </a:rPr>
                        <a:t>ร้อยละของผู้เรียนมีทักษะการคิดสร้างสรรค์</a:t>
                      </a:r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 smtClean="0">
                        <a:latin typeface="FreesiaUPC" pitchFamily="34" charset="-34"/>
                        <a:cs typeface="FreesiaUPC" pitchFamily="34" charset="-34"/>
                      </a:endParaRPr>
                    </a:p>
                    <a:p>
                      <a:pPr algn="ctr"/>
                      <a:r>
                        <a:rPr lang="en-US" sz="2200" dirty="0" smtClean="0">
                          <a:latin typeface="FreesiaUPC" pitchFamily="34" charset="-34"/>
                          <a:cs typeface="FreesiaUPC" pitchFamily="34" charset="-34"/>
                        </a:rPr>
                        <a:t>89</a:t>
                      </a:r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FreesiaUPC" pitchFamily="34" charset="-34"/>
                          <a:cs typeface="FreesiaUPC" pitchFamily="34" charset="-34"/>
                        </a:rPr>
                        <a:t>3</a:t>
                      </a:r>
                      <a:r>
                        <a:rPr lang="th-TH" sz="2200" dirty="0" smtClean="0">
                          <a:latin typeface="FreesiaUPC" pitchFamily="34" charset="-34"/>
                          <a:cs typeface="FreesiaUPC" pitchFamily="34" charset="-34"/>
                        </a:rPr>
                        <a:t>.</a:t>
                      </a:r>
                      <a:r>
                        <a:rPr lang="th-TH" sz="2200" baseline="0" dirty="0" smtClean="0">
                          <a:latin typeface="FreesiaUPC" pitchFamily="34" charset="-34"/>
                          <a:cs typeface="FreesiaUPC" pitchFamily="34" charset="-34"/>
                        </a:rPr>
                        <a:t> </a:t>
                      </a:r>
                      <a: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โครงการจัดการศึกษาเพื่อพัฒนาทักษะชีวิต</a:t>
                      </a:r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FreesiaUPC" pitchFamily="34" charset="-34"/>
                          <a:cs typeface="FreesiaUPC" pitchFamily="34" charset="-34"/>
                        </a:rPr>
                        <a:t>1.</a:t>
                      </a:r>
                      <a:r>
                        <a:rPr lang="en-US" sz="2200" baseline="0" dirty="0" smtClean="0">
                          <a:latin typeface="FreesiaUPC" pitchFamily="34" charset="-34"/>
                          <a:cs typeface="FreesiaUPC" pitchFamily="34" charset="-34"/>
                        </a:rPr>
                        <a:t> </a:t>
                      </a:r>
                      <a:r>
                        <a:rPr lang="th-TH" sz="2200" dirty="0" smtClean="0">
                          <a:latin typeface="FreesiaUPC" pitchFamily="34" charset="-34"/>
                          <a:cs typeface="FreesiaUPC" pitchFamily="34" charset="-34"/>
                        </a:rPr>
                        <a:t>ร้อยละของผู้เรียน</a:t>
                      </a:r>
                      <a: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มีความรู้ ฯ</a:t>
                      </a:r>
                      <a:b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</a:b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2.</a:t>
                      </a:r>
                      <a: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 ร้อยละของผู้เรียนสามารถนำความรู้ไปใช้ได้ในชีวิตประจำวัน</a:t>
                      </a:r>
                    </a:p>
                    <a:p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3</a:t>
                      </a:r>
                      <a: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. ร้อยละของผู้รับบริการมีความพึงพอใจต่อการให้บริการของสถานศึกษา</a:t>
                      </a:r>
                      <a:r>
                        <a:rPr lang="en-US" sz="2200" kern="1200" baseline="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 </a:t>
                      </a:r>
                      <a: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ระดับ  ดี  ขึ้นไป</a:t>
                      </a:r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FreesiaUPC" pitchFamily="34" charset="-34"/>
                          <a:cs typeface="FreesiaUPC" pitchFamily="34" charset="-34"/>
                        </a:rPr>
                        <a:t>90</a:t>
                      </a:r>
                      <a:br>
                        <a:rPr lang="en-US" sz="2200" dirty="0" smtClean="0"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en-US" sz="2200" dirty="0" smtClean="0">
                          <a:latin typeface="FreesiaUPC" pitchFamily="34" charset="-34"/>
                          <a:cs typeface="FreesiaUPC" pitchFamily="34" charset="-34"/>
                        </a:rPr>
                        <a:t/>
                      </a:r>
                      <a:br>
                        <a:rPr lang="en-US" sz="2200" dirty="0" smtClean="0"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en-US" sz="2200" dirty="0" smtClean="0">
                          <a:latin typeface="FreesiaUPC" pitchFamily="34" charset="-34"/>
                          <a:cs typeface="FreesiaUPC" pitchFamily="34" charset="-34"/>
                        </a:rPr>
                        <a:t>75</a:t>
                      </a:r>
                      <a:endParaRPr lang="th-TH" sz="2200" dirty="0" smtClean="0">
                        <a:latin typeface="FreesiaUPC" pitchFamily="34" charset="-34"/>
                        <a:cs typeface="FreesiaUPC" pitchFamily="34" charset="-34"/>
                      </a:endParaRPr>
                    </a:p>
                    <a:p>
                      <a:pPr algn="ctr"/>
                      <a:endParaRPr lang="th-TH" sz="2200" dirty="0" smtClean="0">
                        <a:latin typeface="FreesiaUPC" pitchFamily="34" charset="-34"/>
                        <a:cs typeface="FreesiaUPC" pitchFamily="34" charset="-34"/>
                      </a:endParaRPr>
                    </a:p>
                    <a:p>
                      <a:pPr algn="ctr"/>
                      <a:endParaRPr lang="th-TH" sz="2200" dirty="0" smtClean="0">
                        <a:latin typeface="FreesiaUPC" pitchFamily="34" charset="-34"/>
                        <a:cs typeface="FreesiaUPC" pitchFamily="34" charset="-34"/>
                      </a:endParaRPr>
                    </a:p>
                    <a:p>
                      <a:pPr algn="ctr"/>
                      <a:r>
                        <a:rPr lang="en-US" sz="2200" dirty="0" smtClean="0">
                          <a:latin typeface="FreesiaUPC" pitchFamily="34" charset="-34"/>
                          <a:cs typeface="FreesiaUPC" pitchFamily="34" charset="-34"/>
                        </a:rPr>
                        <a:t>90</a:t>
                      </a:r>
                      <a:endParaRPr lang="en-US" sz="22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N. …………………………….</a:t>
                      </a:r>
                      <a:endParaRPr lang="en-US" sz="2400" dirty="0">
                        <a:solidFill>
                          <a:schemeClr val="tx1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28596" y="2142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4400" b="1" dirty="0" smtClean="0">
                <a:solidFill>
                  <a:srgbClr val="FFFF00"/>
                </a:solidFill>
                <a:latin typeface="Tahoma" pitchFamily="34" charset="0"/>
                <a:ea typeface="+mj-ea"/>
                <a:cs typeface="FreesiaUPC" pitchFamily="34" charset="-34"/>
              </a:rPr>
              <a:t>บัญชีแผนกลยุทธ์</a:t>
            </a:r>
            <a:endParaRPr kumimoji="0" lang="th-TH" sz="44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ahoma" pitchFamily="34" charset="0"/>
              <a:ea typeface="+mj-ea"/>
              <a:cs typeface="FreesiaUPC" pitchFamily="34" charset="-34"/>
            </a:endParaRP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/>
        </p:nvGraphicFramePr>
        <p:xfrm>
          <a:off x="0" y="1397000"/>
          <a:ext cx="9144000" cy="388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871518"/>
                <a:gridCol w="1000132"/>
                <a:gridCol w="87155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endParaRPr lang="th-TH" sz="1800" dirty="0" smtClean="0">
                        <a:latin typeface="FreesiaUPC" pitchFamily="34" charset="-34"/>
                        <a:cs typeface="FreesiaUPC" pitchFamily="34" charset="-34"/>
                      </a:endParaRPr>
                    </a:p>
                    <a:p>
                      <a:pPr algn="ctr"/>
                      <a:r>
                        <a:rPr lang="th-TH" sz="1800" dirty="0" smtClean="0">
                          <a:latin typeface="FreesiaUPC" pitchFamily="34" charset="-34"/>
                          <a:cs typeface="FreesiaUPC" pitchFamily="34" charset="-34"/>
                        </a:rPr>
                        <a:t>เป้าหมาย</a:t>
                      </a:r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th-TH" sz="1800" dirty="0" smtClean="0">
                        <a:latin typeface="FreesiaUPC" pitchFamily="34" charset="-34"/>
                        <a:cs typeface="FreesiaUPC" pitchFamily="34" charset="-34"/>
                      </a:endParaRPr>
                    </a:p>
                    <a:p>
                      <a:pPr algn="ctr"/>
                      <a:r>
                        <a:rPr lang="th-TH" sz="1800" dirty="0" smtClean="0">
                          <a:latin typeface="FreesiaUPC" pitchFamily="34" charset="-34"/>
                          <a:cs typeface="FreesiaUPC" pitchFamily="34" charset="-34"/>
                        </a:rPr>
                        <a:t>กลยุทธ์</a:t>
                      </a:r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FreesiaUPC" pitchFamily="34" charset="-34"/>
                        <a:ea typeface="Cordia New"/>
                        <a:cs typeface="FreesiaUPC" pitchFamily="34" charset="-34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FreesiaUPC" pitchFamily="34" charset="-34"/>
                          <a:ea typeface="Cordia New"/>
                          <a:cs typeface="FreesiaUPC" pitchFamily="34" charset="-34"/>
                        </a:rPr>
                        <a:t>วัตถุประสงค์</a:t>
                      </a:r>
                      <a:endParaRPr lang="en-US" sz="1800" dirty="0">
                        <a:latin typeface="FreesiaUPC" pitchFamily="34" charset="-34"/>
                        <a:ea typeface="Cordia New"/>
                        <a:cs typeface="FreesiaUPC" pitchFamily="34" charset="-34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FreesiaUPC" pitchFamily="34" charset="-34"/>
                        <a:ea typeface="Cordia New"/>
                        <a:cs typeface="FreesiaUPC" pitchFamily="34" charset="-34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FreesiaUPC" pitchFamily="34" charset="-34"/>
                          <a:ea typeface="Cordia New"/>
                          <a:cs typeface="FreesiaUPC" pitchFamily="34" charset="-34"/>
                        </a:rPr>
                        <a:t>โครงการ</a:t>
                      </a:r>
                      <a:endParaRPr lang="en-US" sz="1800" dirty="0">
                        <a:latin typeface="FreesiaUPC" pitchFamily="34" charset="-34"/>
                        <a:ea typeface="Cordia New"/>
                        <a:cs typeface="FreesiaUPC" pitchFamily="34" charset="-34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FreesiaUPC" pitchFamily="34" charset="-34"/>
                        <a:ea typeface="Cordia New"/>
                        <a:cs typeface="FreesiaUPC" pitchFamily="34" charset="-34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FreesiaUPC" pitchFamily="34" charset="-34"/>
                          <a:ea typeface="Cordia New"/>
                          <a:cs typeface="FreesiaUPC" pitchFamily="34" charset="-34"/>
                        </a:rPr>
                        <a:t>ตัวชี้วัด</a:t>
                      </a:r>
                      <a:endParaRPr lang="en-US" sz="1800" dirty="0">
                        <a:latin typeface="FreesiaUPC" pitchFamily="34" charset="-34"/>
                        <a:ea typeface="Cordia New"/>
                        <a:cs typeface="FreesiaUPC" pitchFamily="34" charset="-34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FreesiaUPC" pitchFamily="34" charset="-34"/>
                        <a:ea typeface="Cordia New"/>
                        <a:cs typeface="FreesiaUPC" pitchFamily="34" charset="-34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FreesiaUPC" pitchFamily="34" charset="-34"/>
                          <a:ea typeface="Cordia New"/>
                          <a:cs typeface="FreesiaUPC" pitchFamily="34" charset="-34"/>
                        </a:rPr>
                        <a:t>เกณฑ์คุณภาพ</a:t>
                      </a:r>
                      <a:endParaRPr lang="en-US" sz="1800" dirty="0">
                        <a:latin typeface="FreesiaUPC" pitchFamily="34" charset="-34"/>
                        <a:ea typeface="Cordia New"/>
                        <a:cs typeface="FreesiaUPC" pitchFamily="34" charset="-34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aseline="0" dirty="0" smtClean="0">
                          <a:latin typeface="FreesiaUPC" pitchFamily="34" charset="-34"/>
                          <a:cs typeface="FreesiaUPC" pitchFamily="34" charset="-34"/>
                        </a:rPr>
                        <a:t>ผลผลิต</a:t>
                      </a:r>
                      <a:endParaRPr lang="th-TH" sz="1800" dirty="0" smtClean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dirty="0" smtClean="0">
                          <a:latin typeface="FreesiaUPC" pitchFamily="34" charset="-34"/>
                          <a:cs typeface="FreesiaUPC" pitchFamily="34" charset="-34"/>
                        </a:rPr>
                        <a:t>กลุ่มงาน / งานรับผิดชอบ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FreesiaUPC" pitchFamily="34" charset="-34"/>
                          <a:cs typeface="FreesiaUPC" pitchFamily="34" charset="-34"/>
                        </a:rPr>
                        <a:t>25</a:t>
                      </a:r>
                      <a:r>
                        <a:rPr lang="th-TH" sz="1800" b="1" dirty="0" smtClean="0">
                          <a:latin typeface="FreesiaUPC" pitchFamily="34" charset="-34"/>
                          <a:cs typeface="FreesiaUPC" pitchFamily="34" charset="-34"/>
                        </a:rPr>
                        <a:t>.........</a:t>
                      </a:r>
                      <a:endParaRPr lang="th-TH" sz="18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FreesiaUPC" pitchFamily="34" charset="-34"/>
                          <a:cs typeface="FreesiaUPC" pitchFamily="34" charset="-34"/>
                        </a:rPr>
                        <a:t>25</a:t>
                      </a:r>
                      <a:r>
                        <a:rPr lang="th-TH" sz="1800" b="1" dirty="0" smtClean="0">
                          <a:latin typeface="FreesiaUPC" pitchFamily="34" charset="-34"/>
                          <a:cs typeface="FreesiaUPC" pitchFamily="34" charset="-34"/>
                        </a:rPr>
                        <a:t>.........</a:t>
                      </a:r>
                      <a:endParaRPr lang="th-TH" sz="18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FreesiaUPC" pitchFamily="34" charset="-34"/>
                          <a:cs typeface="FreesiaUPC" pitchFamily="34" charset="-34"/>
                        </a:rPr>
                        <a:t>25</a:t>
                      </a:r>
                      <a:r>
                        <a:rPr lang="th-TH" sz="1800" b="1" dirty="0" smtClean="0">
                          <a:latin typeface="FreesiaUPC" pitchFamily="34" charset="-34"/>
                          <a:cs typeface="FreesiaUPC" pitchFamily="34" charset="-34"/>
                        </a:rPr>
                        <a:t>.........</a:t>
                      </a:r>
                      <a:endParaRPr lang="th-TH" sz="18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รูปภาพ 3" descr="1008-028-20-106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9454" y="4714884"/>
            <a:ext cx="1905009" cy="1905009"/>
          </a:xfrm>
          <a:prstGeom prst="rect">
            <a:avLst/>
          </a:prstGeom>
        </p:spPr>
      </p:pic>
      <p:pic>
        <p:nvPicPr>
          <p:cNvPr id="6" name="รูปภาพ 5" descr="1008-028-20-106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14290"/>
            <a:ext cx="1905009" cy="19050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9747" y="2500306"/>
            <a:ext cx="448872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54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ขั้นตอนการจัดทำ</a:t>
            </a:r>
            <a:br>
              <a:rPr lang="th-TH" sz="54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54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แผนพัฒนาการศึกษา</a:t>
            </a:r>
            <a:endParaRPr lang="th-TH" sz="5400" b="1" dirty="0">
              <a:solidFill>
                <a:srgbClr val="FFFF00"/>
              </a:solidFill>
              <a:latin typeface="Angsana New" pitchFamily="18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28596" y="2142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th-TH" sz="4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การวางแผนการกำกับ ตรวจสอบ และรายงาน</a:t>
            </a:r>
            <a:endParaRPr lang="en-US" sz="4400" dirty="0" smtClean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graphicFrame>
        <p:nvGraphicFramePr>
          <p:cNvPr id="6" name="ตาราง 5"/>
          <p:cNvGraphicFramePr>
            <a:graphicFrameLocks noGrp="1"/>
          </p:cNvGraphicFramePr>
          <p:nvPr/>
        </p:nvGraphicFramePr>
        <p:xfrm>
          <a:off x="500034" y="1397000"/>
          <a:ext cx="8286807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2269"/>
                <a:gridCol w="2762269"/>
                <a:gridCol w="2762269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dirty="0">
                          <a:latin typeface="FreesiaUPC" pitchFamily="34" charset="-34"/>
                          <a:ea typeface="Cordia New"/>
                          <a:cs typeface="FreesiaUPC" pitchFamily="34" charset="-34"/>
                        </a:rPr>
                        <a:t>โครงการ</a:t>
                      </a:r>
                      <a:endParaRPr lang="en-US" sz="2400" dirty="0">
                        <a:latin typeface="FreesiaUPC" pitchFamily="34" charset="-34"/>
                        <a:ea typeface="Cordia New"/>
                        <a:cs typeface="FreesiaUPC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dirty="0">
                          <a:latin typeface="FreesiaUPC" pitchFamily="34" charset="-34"/>
                          <a:ea typeface="Cordia New"/>
                          <a:cs typeface="FreesiaUPC" pitchFamily="34" charset="-34"/>
                        </a:rPr>
                        <a:t>กลุ่มงาน / งาน </a:t>
                      </a:r>
                      <a:r>
                        <a:rPr lang="th-TH" sz="2400" b="1" dirty="0" smtClean="0">
                          <a:latin typeface="FreesiaUPC" pitchFamily="34" charset="-34"/>
                          <a:ea typeface="Cordia New"/>
                          <a:cs typeface="FreesiaUPC" pitchFamily="34" charset="-34"/>
                        </a:rPr>
                        <a:t/>
                      </a:r>
                      <a:br>
                        <a:rPr lang="th-TH" sz="2400" b="1" dirty="0" smtClean="0">
                          <a:latin typeface="FreesiaUPC" pitchFamily="34" charset="-34"/>
                          <a:ea typeface="Cordia New"/>
                          <a:cs typeface="FreesiaUPC" pitchFamily="34" charset="-34"/>
                        </a:rPr>
                      </a:br>
                      <a:r>
                        <a:rPr lang="th-TH" sz="2400" b="1" dirty="0" smtClean="0">
                          <a:latin typeface="FreesiaUPC" pitchFamily="34" charset="-34"/>
                          <a:ea typeface="Cordia New"/>
                          <a:cs typeface="FreesiaUPC" pitchFamily="34" charset="-34"/>
                        </a:rPr>
                        <a:t>รับผิดชอบ</a:t>
                      </a:r>
                      <a:r>
                        <a:rPr lang="th-TH" sz="2400" b="1" dirty="0">
                          <a:latin typeface="FreesiaUPC" pitchFamily="34" charset="-34"/>
                          <a:ea typeface="Cordia New"/>
                          <a:cs typeface="FreesiaUPC" pitchFamily="34" charset="-34"/>
                        </a:rPr>
                        <a:t>หลัก</a:t>
                      </a:r>
                      <a:endParaRPr lang="en-US" sz="2400" dirty="0">
                        <a:latin typeface="FreesiaUPC" pitchFamily="34" charset="-34"/>
                        <a:ea typeface="Cordia New"/>
                        <a:cs typeface="FreesiaUPC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dirty="0">
                          <a:latin typeface="FreesiaUPC" pitchFamily="34" charset="-34"/>
                          <a:ea typeface="Cordia New"/>
                          <a:cs typeface="FreesiaUPC" pitchFamily="34" charset="-34"/>
                        </a:rPr>
                        <a:t>กลุ่มงาน / </a:t>
                      </a:r>
                      <a:r>
                        <a:rPr lang="th-TH" sz="2400" b="1" dirty="0" smtClean="0">
                          <a:latin typeface="FreesiaUPC" pitchFamily="34" charset="-34"/>
                          <a:ea typeface="Cordia New"/>
                          <a:cs typeface="FreesiaUPC" pitchFamily="34" charset="-34"/>
                        </a:rPr>
                        <a:t>งาน</a:t>
                      </a:r>
                      <a:r>
                        <a:rPr lang="th-TH" sz="2400" b="1" baseline="0" dirty="0" smtClean="0">
                          <a:latin typeface="FreesiaUPC" pitchFamily="34" charset="-34"/>
                          <a:ea typeface="Cordia New"/>
                          <a:cs typeface="FreesiaUPC" pitchFamily="34" charset="-34"/>
                        </a:rPr>
                        <a:t> </a:t>
                      </a:r>
                      <a:br>
                        <a:rPr lang="th-TH" sz="2400" b="1" baseline="0" dirty="0" smtClean="0">
                          <a:latin typeface="FreesiaUPC" pitchFamily="34" charset="-34"/>
                          <a:ea typeface="Cordia New"/>
                          <a:cs typeface="FreesiaUPC" pitchFamily="34" charset="-34"/>
                        </a:rPr>
                      </a:br>
                      <a:r>
                        <a:rPr lang="th-TH" sz="2400" b="1" dirty="0" smtClean="0">
                          <a:latin typeface="FreesiaUPC" pitchFamily="34" charset="-34"/>
                          <a:ea typeface="Cordia New"/>
                          <a:cs typeface="FreesiaUPC" pitchFamily="34" charset="-34"/>
                        </a:rPr>
                        <a:t>ที่</a:t>
                      </a:r>
                      <a:r>
                        <a:rPr lang="th-TH" sz="2400" b="1" dirty="0">
                          <a:latin typeface="FreesiaUPC" pitchFamily="34" charset="-34"/>
                          <a:ea typeface="Cordia New"/>
                          <a:cs typeface="FreesiaUPC" pitchFamily="34" charset="-34"/>
                        </a:rPr>
                        <a:t>เกี่ยวข้อง</a:t>
                      </a:r>
                      <a:endParaRPr lang="en-US" sz="2400" dirty="0">
                        <a:latin typeface="FreesiaUPC" pitchFamily="34" charset="-34"/>
                        <a:ea typeface="Cordia New"/>
                        <a:cs typeface="FreesiaUPC" pitchFamily="34" charset="-34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68" y="571480"/>
            <a:ext cx="18758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4400" b="1" dirty="0" smtClean="0">
                <a:solidFill>
                  <a:srgbClr val="FFFF00"/>
                </a:solidFill>
                <a:cs typeface="FreesiaUPC" pitchFamily="34" charset="-34"/>
              </a:rPr>
              <a:t>ภาคผนวก</a:t>
            </a:r>
            <a:endParaRPr lang="th-TH" sz="4400" b="1" dirty="0">
              <a:solidFill>
                <a:srgbClr val="FFFF00"/>
              </a:solidFill>
              <a:cs typeface="FreesiaUPC" pitchFamily="34" charset="-34"/>
            </a:endParaRPr>
          </a:p>
        </p:txBody>
      </p:sp>
      <p:graphicFrame>
        <p:nvGraphicFramePr>
          <p:cNvPr id="3" name="ตาราง 2"/>
          <p:cNvGraphicFramePr>
            <a:graphicFrameLocks noGrp="1"/>
          </p:cNvGraphicFramePr>
          <p:nvPr/>
        </p:nvGraphicFramePr>
        <p:xfrm>
          <a:off x="428596" y="1397000"/>
          <a:ext cx="8429684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  <a:gridCol w="2143140"/>
                <a:gridCol w="2107421"/>
                <a:gridCol w="2107421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endParaRPr lang="th-TH" sz="2800" b="1" dirty="0" smtClean="0">
                        <a:cs typeface="FreesiaUPC" pitchFamily="34" charset="-34"/>
                      </a:endParaRPr>
                    </a:p>
                    <a:p>
                      <a:pPr algn="ctr"/>
                      <a:r>
                        <a:rPr lang="th-TH" sz="2800" b="1" dirty="0" smtClean="0">
                          <a:cs typeface="FreesiaUPC" pitchFamily="34" charset="-34"/>
                        </a:rPr>
                        <a:t>รายการ</a:t>
                      </a:r>
                      <a:endParaRPr lang="th-TH" sz="2800" b="1" dirty="0">
                        <a:cs typeface="FreesiaUPC" pitchFamily="34" charset="-34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cs typeface="FreesiaUPC" pitchFamily="34" charset="-34"/>
                        </a:rPr>
                        <a:t>ความสอดคล้อง</a:t>
                      </a:r>
                      <a:endParaRPr lang="th-TH" sz="2800" b="1" dirty="0">
                        <a:cs typeface="FreesiaUPC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  <a:tr h="942336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err="1" smtClean="0">
                          <a:cs typeface="FreesiaUPC" pitchFamily="34" charset="-34"/>
                        </a:rPr>
                        <a:t>พรบ.</a:t>
                      </a:r>
                      <a:r>
                        <a:rPr lang="th-TH" sz="2800" b="1" dirty="0" smtClean="0">
                          <a:cs typeface="FreesiaUPC" pitchFamily="34" charset="-34"/>
                        </a:rPr>
                        <a:t> การศึกษา</a:t>
                      </a:r>
                      <a:endParaRPr lang="th-TH" sz="2800" b="1" dirty="0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err="1" smtClean="0">
                          <a:cs typeface="FreesiaUPC" pitchFamily="34" charset="-34"/>
                        </a:rPr>
                        <a:t>พรบ.กศน.</a:t>
                      </a:r>
                      <a:endParaRPr lang="th-TH" sz="2800" b="1" dirty="0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dirty="0" smtClean="0">
                          <a:cs typeface="FreesiaUPC" pitchFamily="34" charset="-34"/>
                        </a:rPr>
                        <a:t>มาตรฐานการศึกษาชาติ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b="1" dirty="0" smtClean="0">
                          <a:cs typeface="FreesiaUPC" pitchFamily="34" charset="-34"/>
                        </a:rPr>
                        <a:t>วิสัยทัศน์</a:t>
                      </a:r>
                      <a:endParaRPr lang="th-TH" sz="2400" b="1" dirty="0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b="1" dirty="0" err="1" smtClean="0">
                          <a:cs typeface="FreesiaUPC" pitchFamily="34" charset="-34"/>
                        </a:rPr>
                        <a:t>พันธ</a:t>
                      </a:r>
                      <a:r>
                        <a:rPr lang="th-TH" sz="2400" b="1" dirty="0" smtClean="0">
                          <a:cs typeface="FreesiaUPC" pitchFamily="34" charset="-34"/>
                        </a:rPr>
                        <a:t>กิจที่ </a:t>
                      </a:r>
                      <a:r>
                        <a:rPr lang="en-US" sz="2400" b="1" dirty="0" smtClean="0">
                          <a:cs typeface="FreesiaUPC" pitchFamily="34" charset="-34"/>
                        </a:rPr>
                        <a:t>1</a:t>
                      </a:r>
                      <a:endParaRPr lang="th-TH" sz="2400" b="1" dirty="0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b="1" dirty="0" err="1" smtClean="0">
                          <a:cs typeface="FreesiaUPC" pitchFamily="34" charset="-34"/>
                        </a:rPr>
                        <a:t>พันธ</a:t>
                      </a:r>
                      <a:r>
                        <a:rPr lang="th-TH" sz="2400" b="1" dirty="0" smtClean="0">
                          <a:cs typeface="FreesiaUPC" pitchFamily="34" charset="-34"/>
                        </a:rPr>
                        <a:t>กิจที่ </a:t>
                      </a:r>
                      <a:r>
                        <a:rPr lang="en-US" sz="2400" b="1" dirty="0" smtClean="0">
                          <a:cs typeface="FreesiaUPC" pitchFamily="34" charset="-34"/>
                        </a:rPr>
                        <a:t>2</a:t>
                      </a:r>
                      <a:endParaRPr lang="th-TH" sz="2400" b="1" dirty="0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b="1" dirty="0" err="1" smtClean="0">
                          <a:cs typeface="FreesiaUPC" pitchFamily="34" charset="-34"/>
                        </a:rPr>
                        <a:t>พันธ</a:t>
                      </a:r>
                      <a:r>
                        <a:rPr lang="th-TH" sz="2400" b="1" dirty="0" smtClean="0">
                          <a:cs typeface="FreesiaUPC" pitchFamily="34" charset="-34"/>
                        </a:rPr>
                        <a:t>กิจที่ </a:t>
                      </a:r>
                      <a:r>
                        <a:rPr lang="en-US" sz="2400" b="1" baseline="0" dirty="0" smtClean="0">
                          <a:cs typeface="FreesiaUPC" pitchFamily="34" charset="-34"/>
                        </a:rPr>
                        <a:t>….n….</a:t>
                      </a:r>
                      <a:endParaRPr lang="th-TH" sz="2400" b="1" dirty="0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b="1" dirty="0" smtClean="0">
                          <a:cs typeface="FreesiaUPC" pitchFamily="34" charset="-34"/>
                        </a:rPr>
                        <a:t>โครงการ</a:t>
                      </a:r>
                      <a:r>
                        <a:rPr lang="th-TH" sz="2400" b="1" baseline="0" dirty="0" smtClean="0">
                          <a:cs typeface="FreesiaUPC" pitchFamily="34" charset="-34"/>
                        </a:rPr>
                        <a:t> </a:t>
                      </a:r>
                      <a:r>
                        <a:rPr lang="en-US" sz="2400" b="1" baseline="0" dirty="0" smtClean="0">
                          <a:cs typeface="FreesiaUPC" pitchFamily="34" charset="-34"/>
                        </a:rPr>
                        <a:t>1</a:t>
                      </a:r>
                      <a:endParaRPr lang="th-TH" sz="2400" b="1" dirty="0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b="1" dirty="0" smtClean="0">
                          <a:cs typeface="FreesiaUPC" pitchFamily="34" charset="-34"/>
                        </a:rPr>
                        <a:t>โครงการ</a:t>
                      </a:r>
                      <a:r>
                        <a:rPr lang="th-TH" sz="2400" b="1" baseline="0" dirty="0" smtClean="0">
                          <a:cs typeface="FreesiaUPC" pitchFamily="34" charset="-34"/>
                        </a:rPr>
                        <a:t> </a:t>
                      </a:r>
                      <a:r>
                        <a:rPr lang="en-US" sz="2400" b="1" baseline="0" dirty="0" smtClean="0">
                          <a:cs typeface="FreesiaUPC" pitchFamily="34" charset="-34"/>
                        </a:rPr>
                        <a:t>2</a:t>
                      </a:r>
                      <a:endParaRPr lang="th-TH" sz="2400" b="1" dirty="0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 dirty="0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 dirty="0"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b="1" dirty="0" smtClean="0">
                          <a:cs typeface="FreesiaUPC" pitchFamily="34" charset="-34"/>
                        </a:rPr>
                        <a:t>โครงการ</a:t>
                      </a:r>
                      <a:r>
                        <a:rPr lang="th-TH" sz="2400" b="1" baseline="0" dirty="0" smtClean="0">
                          <a:cs typeface="FreesiaUPC" pitchFamily="34" charset="-34"/>
                        </a:rPr>
                        <a:t> </a:t>
                      </a:r>
                      <a:r>
                        <a:rPr lang="en-US" sz="2400" b="1" baseline="0" dirty="0" smtClean="0">
                          <a:cs typeface="FreesiaUPC" pitchFamily="34" charset="-34"/>
                        </a:rPr>
                        <a:t>….n…..</a:t>
                      </a:r>
                      <a:endParaRPr lang="th-TH" sz="2400" b="1" dirty="0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 dirty="0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 dirty="0"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400" b="1" dirty="0">
                        <a:cs typeface="FreesiaUPC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1031732"/>
            <a:ext cx="503054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  <a:cs typeface="FreesiaUPC" pitchFamily="34" charset="-34"/>
              </a:rPr>
              <a:t>แผนพัฒนาสถานศึกษา</a:t>
            </a:r>
            <a:br>
              <a:rPr lang="th-TH" sz="3600" b="1" dirty="0" smtClean="0">
                <a:solidFill>
                  <a:schemeClr val="bg1"/>
                </a:solidFill>
                <a:cs typeface="FreesiaUPC" pitchFamily="34" charset="-34"/>
              </a:rPr>
            </a:br>
            <a:r>
              <a:rPr lang="th-TH" sz="3600" b="1" dirty="0" smtClean="0">
                <a:solidFill>
                  <a:schemeClr val="bg1"/>
                </a:solidFill>
                <a:cs typeface="FreesiaUPC" pitchFamily="34" charset="-34"/>
              </a:rPr>
              <a:t>แผนปฏิบัติการประจำปี </a:t>
            </a:r>
            <a:r>
              <a:rPr lang="th-TH" sz="3600" b="1" dirty="0" err="1" smtClean="0">
                <a:solidFill>
                  <a:schemeClr val="bg1"/>
                </a:solidFill>
                <a:cs typeface="FreesiaUPC" pitchFamily="34" charset="-34"/>
              </a:rPr>
              <a:t>กศน.</a:t>
            </a:r>
            <a:r>
              <a:rPr lang="th-TH" sz="3600" b="1" dirty="0" smtClean="0">
                <a:solidFill>
                  <a:schemeClr val="bg1"/>
                </a:solidFill>
                <a:cs typeface="FreesiaUPC" pitchFamily="34" charset="-34"/>
              </a:rPr>
              <a:t>อำเภอ</a:t>
            </a:r>
            <a:br>
              <a:rPr lang="th-TH" sz="3600" b="1" dirty="0" smtClean="0">
                <a:solidFill>
                  <a:schemeClr val="bg1"/>
                </a:solidFill>
                <a:cs typeface="FreesiaUPC" pitchFamily="34" charset="-34"/>
              </a:rPr>
            </a:br>
            <a:endParaRPr lang="th-TH" sz="3600" b="1" dirty="0">
              <a:solidFill>
                <a:schemeClr val="bg1"/>
              </a:solidFill>
              <a:cs typeface="FreesiaUPC" pitchFamily="34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3071810"/>
            <a:ext cx="5030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  <a:cs typeface="FreesiaUPC" pitchFamily="34" charset="-34"/>
              </a:rPr>
              <a:t>แผนปฏิบัติ</a:t>
            </a:r>
            <a:r>
              <a:rPr lang="th-TH" sz="3600" b="1" dirty="0" err="1" smtClean="0">
                <a:solidFill>
                  <a:schemeClr val="bg1"/>
                </a:solidFill>
                <a:cs typeface="FreesiaUPC" pitchFamily="34" charset="-34"/>
              </a:rPr>
              <a:t>การป</a:t>
            </a:r>
            <a:r>
              <a:rPr lang="th-TH" sz="3600" b="1" dirty="0" smtClean="0">
                <a:solidFill>
                  <a:schemeClr val="bg1"/>
                </a:solidFill>
                <a:cs typeface="FreesiaUPC" pitchFamily="34" charset="-34"/>
              </a:rPr>
              <a:t>รพจำปี </a:t>
            </a:r>
            <a:r>
              <a:rPr lang="th-TH" sz="3600" b="1" dirty="0" err="1" smtClean="0">
                <a:solidFill>
                  <a:schemeClr val="bg1"/>
                </a:solidFill>
                <a:cs typeface="FreesiaUPC" pitchFamily="34" charset="-34"/>
              </a:rPr>
              <a:t>กศน.</a:t>
            </a:r>
            <a:r>
              <a:rPr lang="th-TH" sz="3600" b="1" dirty="0" smtClean="0">
                <a:solidFill>
                  <a:schemeClr val="bg1"/>
                </a:solidFill>
                <a:cs typeface="FreesiaUPC" pitchFamily="34" charset="-34"/>
              </a:rPr>
              <a:t>ตำบล</a:t>
            </a:r>
            <a:endParaRPr lang="th-TH" sz="3600" b="1" dirty="0">
              <a:solidFill>
                <a:schemeClr val="bg1"/>
              </a:solidFill>
              <a:cs typeface="FreesiaUPC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73471" y="928670"/>
            <a:ext cx="21419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solidFill>
                  <a:srgbClr val="FFFF00"/>
                </a:solidFill>
                <a:cs typeface="FreesiaUPC" pitchFamily="34" charset="-34"/>
              </a:rPr>
              <a:t>คณะกรรมการ</a:t>
            </a:r>
            <a:br>
              <a:rPr lang="th-TH" sz="3600" b="1" dirty="0" smtClean="0">
                <a:solidFill>
                  <a:srgbClr val="FFFF00"/>
                </a:solidFill>
                <a:cs typeface="FreesiaUPC" pitchFamily="34" charset="-34"/>
              </a:rPr>
            </a:br>
            <a:r>
              <a:rPr lang="th-TH" sz="3600" b="1" dirty="0" smtClean="0">
                <a:solidFill>
                  <a:srgbClr val="FFFF00"/>
                </a:solidFill>
                <a:cs typeface="FreesiaUPC" pitchFamily="34" charset="-34"/>
              </a:rPr>
              <a:t>สถานศึกษา</a:t>
            </a:r>
            <a:endParaRPr lang="th-TH" sz="3600" b="1" dirty="0">
              <a:solidFill>
                <a:srgbClr val="FFFF00"/>
              </a:solidFill>
              <a:cs typeface="FreesiaUPC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16347" y="2843379"/>
            <a:ext cx="21419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solidFill>
                  <a:srgbClr val="FFFF00"/>
                </a:solidFill>
                <a:cs typeface="FreesiaUPC" pitchFamily="34" charset="-34"/>
              </a:rPr>
              <a:t>คณะกรรมการ</a:t>
            </a:r>
            <a:br>
              <a:rPr lang="th-TH" sz="3600" b="1" dirty="0" smtClean="0">
                <a:solidFill>
                  <a:srgbClr val="FFFF00"/>
                </a:solidFill>
                <a:cs typeface="FreesiaUPC" pitchFamily="34" charset="-34"/>
              </a:rPr>
            </a:br>
            <a:r>
              <a:rPr lang="th-TH" sz="3600" b="1" dirty="0" err="1" smtClean="0">
                <a:solidFill>
                  <a:srgbClr val="FFFF00"/>
                </a:solidFill>
                <a:cs typeface="FreesiaUPC" pitchFamily="34" charset="-34"/>
              </a:rPr>
              <a:t>กศน.</a:t>
            </a:r>
            <a:r>
              <a:rPr lang="th-TH" sz="3600" b="1" dirty="0" smtClean="0">
                <a:solidFill>
                  <a:srgbClr val="FFFF00"/>
                </a:solidFill>
                <a:cs typeface="FreesiaUPC" pitchFamily="34" charset="-34"/>
              </a:rPr>
              <a:t>ตำบล</a:t>
            </a:r>
            <a:endParaRPr lang="th-TH" sz="3600" b="1" dirty="0">
              <a:solidFill>
                <a:srgbClr val="FFFF00"/>
              </a:solidFill>
              <a:cs typeface="FreesiaUPC" pitchFamily="34" charset="-34"/>
            </a:endParaRPr>
          </a:p>
        </p:txBody>
      </p:sp>
      <p:sp>
        <p:nvSpPr>
          <p:cNvPr id="8" name="ลูกศรขวา 7"/>
          <p:cNvSpPr/>
          <p:nvPr/>
        </p:nvSpPr>
        <p:spPr>
          <a:xfrm>
            <a:off x="5715008" y="1214422"/>
            <a:ext cx="714380" cy="71438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ลูกศรขวา 8"/>
          <p:cNvSpPr/>
          <p:nvPr/>
        </p:nvSpPr>
        <p:spPr>
          <a:xfrm>
            <a:off x="5715008" y="3071810"/>
            <a:ext cx="714380" cy="71438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รูปภาพ 1" descr="1005-011-08-106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1785926"/>
            <a:ext cx="2547952" cy="25479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1928802"/>
            <a:ext cx="4286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rgbClr val="FFFF00"/>
                </a:solidFill>
                <a:cs typeface="FreesiaUPC" pitchFamily="34" charset="-34"/>
              </a:rPr>
              <a:t>Happy Ending</a:t>
            </a:r>
            <a:endParaRPr lang="th-TH" sz="7200" b="1" dirty="0">
              <a:solidFill>
                <a:srgbClr val="FFFF00"/>
              </a:solidFill>
              <a:cs typeface="Frees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5475" y="500042"/>
            <a:ext cx="697659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นโยบายและข้อกฎหมายทางการศึกษา</a:t>
            </a:r>
            <a:b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ที่ต้องรู้และนำมาวิเคราะห์เพื่อใช้ในการจัดทำแผนพัฒนา</a:t>
            </a:r>
            <a:endParaRPr lang="th-TH" sz="3200" b="1" dirty="0">
              <a:solidFill>
                <a:srgbClr val="FFFF00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4" name="สี่เหลี่ยมมุมมน 3"/>
          <p:cNvSpPr/>
          <p:nvPr/>
        </p:nvSpPr>
        <p:spPr>
          <a:xfrm>
            <a:off x="285720" y="1714488"/>
            <a:ext cx="8643998" cy="48577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3200" b="1" dirty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พระราชบัญญัติการศึกษาแห่งชาติ พ.ศ.2542 และแก้ไขเพิ่มเติม </a:t>
            </a: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       (</a:t>
            </a:r>
            <a:r>
              <a:rPr lang="th-TH" sz="3200" b="1" dirty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ฉบับที่ 2) พ.ศ.254</a:t>
            </a:r>
            <a:r>
              <a:rPr lang="en-US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5</a:t>
            </a: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มาตรฐานการศึกษาชาติ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: </a:t>
            </a:r>
            <a:r>
              <a:rPr lang="th-TH" sz="3200" b="1" dirty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อุดมการณ์สำคัญการจัดการศึกษา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</a:t>
            </a:r>
            <a:b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       มาตรฐานการศึกษา (ตามมติ ครม. 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26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ตุลาคม 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2547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)</a:t>
            </a: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การปฏิรูปการศึกษาในทศวรรษที่สอง </a:t>
            </a: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(พ</a:t>
            </a:r>
            <a:r>
              <a:rPr lang="en-US" sz="3200" b="1" dirty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.</a:t>
            </a:r>
            <a:r>
              <a:rPr lang="th-TH" sz="3200" b="1" dirty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ศ</a:t>
            </a:r>
            <a:r>
              <a:rPr lang="en-US" sz="3200" b="1" dirty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. 2552 – 2561</a:t>
            </a:r>
            <a:r>
              <a:rPr lang="th-TH" sz="3200" b="1" dirty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) </a:t>
            </a: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กฎกระทรวง</a:t>
            </a:r>
            <a:r>
              <a:rPr lang="th-TH" sz="3200" b="1" dirty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ว่าด้วยระบบ หลักเกณฑ์ และวิธีการประกัน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คุณภาพ </a:t>
            </a:r>
            <a:b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      การศึกษา</a:t>
            </a:r>
            <a:r>
              <a:rPr lang="th-TH" sz="3200" b="1" dirty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ภายในสถานศึกษา ระดับการศึกษาขั้นพื้นฐาน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      พ</a:t>
            </a:r>
            <a:r>
              <a:rPr lang="en-US" sz="3200" b="1" dirty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.</a:t>
            </a:r>
            <a:r>
              <a:rPr lang="th-TH" sz="3200" b="1" dirty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ศ</a:t>
            </a:r>
            <a:r>
              <a:rPr lang="en-US" sz="3200" b="1" dirty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. 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2553</a:t>
            </a:r>
            <a:b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นโยบายสำนักงาน </a:t>
            </a:r>
            <a:r>
              <a:rPr lang="th-TH" sz="3200" b="1" dirty="0" err="1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กศน.</a:t>
            </a: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</a:t>
            </a:r>
            <a:endParaRPr lang="th-TH" b="1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17118" y="428604"/>
            <a:ext cx="80554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พระราชบัญญัติการศึกษาแห่งชาติ พ.ศ.2542 และแก้ไขเพิ่มเติม </a:t>
            </a:r>
            <a:b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       (ฉบับที่ 2) พ.ศ.254</a:t>
            </a:r>
            <a:r>
              <a:rPr lang="en-US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5</a:t>
            </a:r>
            <a:endParaRPr lang="th-TH" sz="3200" b="1" dirty="0">
              <a:solidFill>
                <a:srgbClr val="FFFF00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152400" y="1862125"/>
            <a:ext cx="1295400" cy="762001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latin typeface="TH Niramit AS" pitchFamily="2" charset="-34"/>
                <a:cs typeface="TH Niramit AS" pitchFamily="2" charset="-34"/>
              </a:rPr>
              <a:t>หลักการ</a:t>
            </a:r>
            <a:r>
              <a:rPr lang="en-US" sz="2800" b="1" dirty="0" smtClean="0">
                <a:latin typeface="TH Niramit AS" pitchFamily="2" charset="-34"/>
                <a:cs typeface="TH Niramit AS" pitchFamily="2" charset="-34"/>
              </a:rPr>
              <a:t> </a:t>
            </a:r>
            <a:endParaRPr lang="en-US" sz="2800" b="1" dirty="0">
              <a:solidFill>
                <a:srgbClr val="FFFF00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152400" y="2700326"/>
            <a:ext cx="1447800" cy="762000"/>
          </a:xfrm>
          <a:prstGeom prst="rect">
            <a:avLst/>
          </a:prstGeom>
          <a:solidFill>
            <a:srgbClr val="FFFF00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เป้าหมาย </a:t>
            </a:r>
            <a:endParaRPr lang="en-US" sz="2800" b="1" dirty="0">
              <a:solidFill>
                <a:srgbClr val="000066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8" name="คำบรรยายภาพแบบเส้น 2 7"/>
          <p:cNvSpPr/>
          <p:nvPr/>
        </p:nvSpPr>
        <p:spPr>
          <a:xfrm>
            <a:off x="4724400" y="1785926"/>
            <a:ext cx="2667000" cy="838200"/>
          </a:xfrm>
          <a:prstGeom prst="borderCallout2">
            <a:avLst>
              <a:gd name="adj1" fmla="val 18750"/>
              <a:gd name="adj2" fmla="val -541"/>
              <a:gd name="adj3" fmla="val 25834"/>
              <a:gd name="adj4" fmla="val -14124"/>
              <a:gd name="adj5" fmla="val 52208"/>
              <a:gd name="adj6" fmla="val -22966"/>
            </a:avLst>
          </a:prstGeom>
          <a:solidFill>
            <a:srgbClr val="000066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400" b="1" dirty="0" smtClean="0">
              <a:solidFill>
                <a:schemeClr val="bg1"/>
              </a:solidFill>
              <a:latin typeface="TH Niramit AS" pitchFamily="2" charset="-34"/>
              <a:cs typeface="TH Niramit AS" pitchFamily="2" charset="-34"/>
            </a:endParaRPr>
          </a:p>
          <a:p>
            <a:pPr algn="ctr"/>
            <a: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  <a:t>พัฒนาคนได้อย่างต่อเนื่องตลอดชีวิต </a:t>
            </a:r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endParaRPr lang="en-US" sz="2400" b="1" dirty="0">
              <a:solidFill>
                <a:schemeClr val="bg1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9" name="คำบรรยายภาพแบบเส้น 2 8"/>
          <p:cNvSpPr/>
          <p:nvPr/>
        </p:nvSpPr>
        <p:spPr>
          <a:xfrm>
            <a:off x="2057400" y="1785926"/>
            <a:ext cx="2667000" cy="838200"/>
          </a:xfrm>
          <a:prstGeom prst="borderCallout2">
            <a:avLst>
              <a:gd name="adj1" fmla="val 18750"/>
              <a:gd name="adj2" fmla="val -541"/>
              <a:gd name="adj3" fmla="val 25834"/>
              <a:gd name="adj4" fmla="val -14124"/>
              <a:gd name="adj5" fmla="val 52208"/>
              <a:gd name="adj6" fmla="val -22966"/>
            </a:avLst>
          </a:prstGeom>
          <a:solidFill>
            <a:srgbClr val="000066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  <a:t>พัฒนาสังคมไทยให้เป็น</a:t>
            </a:r>
            <a:b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  <a:t>สังคมแห่งการเรียนรู้ </a:t>
            </a:r>
            <a:endParaRPr lang="en-US" sz="2400" b="1" dirty="0">
              <a:solidFill>
                <a:schemeClr val="bg1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0" name="คำบรรยายภาพแบบเส้น 2 9"/>
          <p:cNvSpPr/>
          <p:nvPr/>
        </p:nvSpPr>
        <p:spPr>
          <a:xfrm>
            <a:off x="5257800" y="2700326"/>
            <a:ext cx="3657600" cy="1295400"/>
          </a:xfrm>
          <a:prstGeom prst="borderCallout2">
            <a:avLst>
              <a:gd name="adj1" fmla="val 18750"/>
              <a:gd name="adj2" fmla="val -541"/>
              <a:gd name="adj3" fmla="val 21584"/>
              <a:gd name="adj4" fmla="val -7890"/>
              <a:gd name="adj5" fmla="val 49157"/>
              <a:gd name="adj6" fmla="val -13021"/>
            </a:avLst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เพื่อให้เป็นคนดี  มีความรู้ </a:t>
            </a:r>
            <a:b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และสามารถอยู่ร่วมกันในสังคม</a:t>
            </a:r>
            <a:b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ได้อย่างมีความสุข</a:t>
            </a:r>
            <a:endParaRPr lang="en-US" sz="2400" dirty="0">
              <a:solidFill>
                <a:srgbClr val="000066"/>
              </a:solidFill>
            </a:endParaRPr>
          </a:p>
        </p:txBody>
      </p:sp>
      <p:sp>
        <p:nvSpPr>
          <p:cNvPr id="11" name="คำบรรยายภาพแบบเส้น 2 10"/>
          <p:cNvSpPr/>
          <p:nvPr/>
        </p:nvSpPr>
        <p:spPr>
          <a:xfrm>
            <a:off x="2057400" y="2700326"/>
            <a:ext cx="3200400" cy="990600"/>
          </a:xfrm>
          <a:prstGeom prst="borderCallout2">
            <a:avLst>
              <a:gd name="adj1" fmla="val 18750"/>
              <a:gd name="adj2" fmla="val -541"/>
              <a:gd name="adj3" fmla="val 21584"/>
              <a:gd name="adj4" fmla="val -7890"/>
              <a:gd name="adj5" fmla="val 49157"/>
              <a:gd name="adj6" fmla="val -13021"/>
            </a:avLst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ยกระดับคุณภาพของประชาชน</a:t>
            </a:r>
            <a:b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ให้ก้าวทันต่อการเปลี่ยนแปลง</a:t>
            </a:r>
            <a:endParaRPr lang="en-US" sz="2400" dirty="0">
              <a:solidFill>
                <a:srgbClr val="000066"/>
              </a:solidFill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17118" y="428604"/>
            <a:ext cx="80554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พระราชบัญญัติการศึกษาแห่งชาติ พ.ศ.2542 และแก้ไขเพิ่มเติม </a:t>
            </a:r>
            <a:b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       (ฉบับที่ 2) พ.ศ.254</a:t>
            </a:r>
            <a:r>
              <a:rPr lang="en-US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5</a:t>
            </a:r>
            <a:endParaRPr lang="th-TH" sz="3200" b="1" dirty="0">
              <a:solidFill>
                <a:srgbClr val="FFFF00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152400" y="1862125"/>
            <a:ext cx="1295400" cy="762001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latin typeface="TH Niramit AS" pitchFamily="2" charset="-34"/>
                <a:cs typeface="TH Niramit AS" pitchFamily="2" charset="-34"/>
              </a:rPr>
              <a:t>หลักการ</a:t>
            </a:r>
            <a:r>
              <a:rPr lang="en-US" sz="2800" b="1" dirty="0" smtClean="0">
                <a:latin typeface="TH Niramit AS" pitchFamily="2" charset="-34"/>
                <a:cs typeface="TH Niramit AS" pitchFamily="2" charset="-34"/>
              </a:rPr>
              <a:t> </a:t>
            </a:r>
            <a:endParaRPr lang="en-US" sz="2800" b="1" dirty="0">
              <a:solidFill>
                <a:srgbClr val="FFFF00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152400" y="2700326"/>
            <a:ext cx="1447800" cy="762000"/>
          </a:xfrm>
          <a:prstGeom prst="rect">
            <a:avLst/>
          </a:prstGeom>
          <a:solidFill>
            <a:srgbClr val="FFFF00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เป้าหมาย </a:t>
            </a:r>
            <a:endParaRPr lang="en-US" sz="2800" b="1" dirty="0">
              <a:solidFill>
                <a:srgbClr val="000066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8" name="คำบรรยายภาพแบบเส้น 2 7"/>
          <p:cNvSpPr/>
          <p:nvPr/>
        </p:nvSpPr>
        <p:spPr>
          <a:xfrm>
            <a:off x="4724400" y="1785926"/>
            <a:ext cx="2667000" cy="838200"/>
          </a:xfrm>
          <a:prstGeom prst="borderCallout2">
            <a:avLst>
              <a:gd name="adj1" fmla="val 18750"/>
              <a:gd name="adj2" fmla="val -541"/>
              <a:gd name="adj3" fmla="val 25834"/>
              <a:gd name="adj4" fmla="val -14124"/>
              <a:gd name="adj5" fmla="val 52208"/>
              <a:gd name="adj6" fmla="val -22966"/>
            </a:avLst>
          </a:prstGeom>
          <a:solidFill>
            <a:srgbClr val="000066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400" b="1" dirty="0" smtClean="0">
              <a:solidFill>
                <a:schemeClr val="bg1"/>
              </a:solidFill>
              <a:latin typeface="TH Niramit AS" pitchFamily="2" charset="-34"/>
              <a:cs typeface="TH Niramit AS" pitchFamily="2" charset="-34"/>
            </a:endParaRPr>
          </a:p>
          <a:p>
            <a:pPr algn="ctr"/>
            <a: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  <a:t>พัฒนาคนได้อย่างต่อเนื่องตลอดชีวิต </a:t>
            </a:r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endParaRPr lang="en-US" sz="2400" b="1" dirty="0">
              <a:solidFill>
                <a:schemeClr val="bg1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9" name="คำบรรยายภาพแบบเส้น 2 8"/>
          <p:cNvSpPr/>
          <p:nvPr/>
        </p:nvSpPr>
        <p:spPr>
          <a:xfrm>
            <a:off x="2057400" y="1785926"/>
            <a:ext cx="2667000" cy="838200"/>
          </a:xfrm>
          <a:prstGeom prst="borderCallout2">
            <a:avLst>
              <a:gd name="adj1" fmla="val 18750"/>
              <a:gd name="adj2" fmla="val -541"/>
              <a:gd name="adj3" fmla="val 25834"/>
              <a:gd name="adj4" fmla="val -14124"/>
              <a:gd name="adj5" fmla="val 52208"/>
              <a:gd name="adj6" fmla="val -22966"/>
            </a:avLst>
          </a:prstGeom>
          <a:solidFill>
            <a:srgbClr val="000066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  <a:t>พัฒนาสังคมไทยให้เป็น</a:t>
            </a:r>
            <a:b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  <a:t>สังคมแห่งการเรียนรู้ </a:t>
            </a:r>
            <a:endParaRPr lang="en-US" sz="2400" b="1" dirty="0">
              <a:solidFill>
                <a:schemeClr val="bg1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0" name="คำบรรยายภาพแบบเส้น 2 9"/>
          <p:cNvSpPr/>
          <p:nvPr/>
        </p:nvSpPr>
        <p:spPr>
          <a:xfrm>
            <a:off x="5257800" y="2700326"/>
            <a:ext cx="3657600" cy="1295400"/>
          </a:xfrm>
          <a:prstGeom prst="borderCallout2">
            <a:avLst>
              <a:gd name="adj1" fmla="val 18750"/>
              <a:gd name="adj2" fmla="val -541"/>
              <a:gd name="adj3" fmla="val 21584"/>
              <a:gd name="adj4" fmla="val -7890"/>
              <a:gd name="adj5" fmla="val 49157"/>
              <a:gd name="adj6" fmla="val -13021"/>
            </a:avLst>
          </a:prstGeom>
          <a:solidFill>
            <a:srgbClr val="FFFF00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เพื่อให้เป็นคนดี  มีความรู้ </a:t>
            </a:r>
            <a:b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และสามารถอยู่ร่วมกันในสังคม</a:t>
            </a:r>
            <a:b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ได้อย่างมีความสุข</a:t>
            </a:r>
            <a:endParaRPr lang="en-US" sz="2400" dirty="0">
              <a:solidFill>
                <a:srgbClr val="000066"/>
              </a:solidFill>
            </a:endParaRPr>
          </a:p>
        </p:txBody>
      </p:sp>
      <p:sp>
        <p:nvSpPr>
          <p:cNvPr id="11" name="คำบรรยายภาพแบบเส้น 2 10"/>
          <p:cNvSpPr/>
          <p:nvPr/>
        </p:nvSpPr>
        <p:spPr>
          <a:xfrm>
            <a:off x="2057400" y="2700326"/>
            <a:ext cx="3200400" cy="990600"/>
          </a:xfrm>
          <a:prstGeom prst="borderCallout2">
            <a:avLst>
              <a:gd name="adj1" fmla="val 18750"/>
              <a:gd name="adj2" fmla="val -541"/>
              <a:gd name="adj3" fmla="val 21584"/>
              <a:gd name="adj4" fmla="val -7890"/>
              <a:gd name="adj5" fmla="val 49157"/>
              <a:gd name="adj6" fmla="val -13021"/>
            </a:avLst>
          </a:prstGeom>
          <a:solidFill>
            <a:srgbClr val="FFFF00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ยกระดับคุณภาพของประชาชน</a:t>
            </a:r>
            <a:b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ให้ก้าวทันต่อการเปลี่ยนแปลง</a:t>
            </a:r>
            <a:endParaRPr lang="en-US" sz="2400" dirty="0">
              <a:solidFill>
                <a:srgbClr val="000066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152400" y="3714752"/>
            <a:ext cx="1447800" cy="762001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latin typeface="TH Niramit AS" pitchFamily="2" charset="-34"/>
                <a:cs typeface="TH Niramit AS" pitchFamily="2" charset="-34"/>
              </a:rPr>
              <a:t>มาตรา </a:t>
            </a:r>
            <a:r>
              <a:rPr lang="en-US" sz="2800" b="1" dirty="0" smtClean="0">
                <a:latin typeface="TH Niramit AS" pitchFamily="2" charset="-34"/>
                <a:cs typeface="TH Niramit AS" pitchFamily="2" charset="-34"/>
              </a:rPr>
              <a:t>6 </a:t>
            </a:r>
            <a:endParaRPr lang="en-US" sz="2800" b="1" dirty="0">
              <a:solidFill>
                <a:srgbClr val="FFFF00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3" name="คำบรรยายภาพแบบวงรี 12"/>
          <p:cNvSpPr/>
          <p:nvPr/>
        </p:nvSpPr>
        <p:spPr>
          <a:xfrm>
            <a:off x="1600200" y="4095752"/>
            <a:ext cx="4419600" cy="1371600"/>
          </a:xfrm>
          <a:prstGeom prst="wedgeEllipseCallout">
            <a:avLst>
              <a:gd name="adj1" fmla="val -50344"/>
              <a:gd name="adj2" fmla="val -60050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th-TH" sz="28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เปิดโอกาสให้ประชาชน  มีส่วนร่วมกำหนดเนื้อหา</a:t>
            </a:r>
            <a:endParaRPr lang="en-US" sz="2800" b="1" dirty="0">
              <a:solidFill>
                <a:srgbClr val="000066"/>
              </a:solidFill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17118" y="428604"/>
            <a:ext cx="80554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พระราชบัญญัติการศึกษาแห่งชาติ พ.ศ.2542 และแก้ไขเพิ่มเติม </a:t>
            </a:r>
            <a:b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       (ฉบับที่ 2) พ.ศ.254</a:t>
            </a:r>
            <a:r>
              <a:rPr lang="en-US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5</a:t>
            </a:r>
            <a:endParaRPr lang="th-TH" sz="3200" b="1" dirty="0">
              <a:solidFill>
                <a:srgbClr val="FFFF00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152400" y="1862125"/>
            <a:ext cx="1295400" cy="762001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latin typeface="TH Niramit AS" pitchFamily="2" charset="-34"/>
                <a:cs typeface="TH Niramit AS" pitchFamily="2" charset="-34"/>
              </a:rPr>
              <a:t>หลักการ</a:t>
            </a:r>
            <a:r>
              <a:rPr lang="en-US" sz="2800" b="1" dirty="0" smtClean="0">
                <a:latin typeface="TH Niramit AS" pitchFamily="2" charset="-34"/>
                <a:cs typeface="TH Niramit AS" pitchFamily="2" charset="-34"/>
              </a:rPr>
              <a:t> </a:t>
            </a:r>
            <a:endParaRPr lang="en-US" sz="2800" b="1" dirty="0">
              <a:solidFill>
                <a:srgbClr val="FFFF00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152400" y="2700326"/>
            <a:ext cx="1447800" cy="762000"/>
          </a:xfrm>
          <a:prstGeom prst="rect">
            <a:avLst/>
          </a:prstGeom>
          <a:solidFill>
            <a:srgbClr val="FFFF00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เป้าหมาย </a:t>
            </a:r>
            <a:endParaRPr lang="en-US" sz="2800" b="1" dirty="0">
              <a:solidFill>
                <a:srgbClr val="000066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8" name="คำบรรยายภาพแบบเส้น 2 7"/>
          <p:cNvSpPr/>
          <p:nvPr/>
        </p:nvSpPr>
        <p:spPr>
          <a:xfrm>
            <a:off x="4724400" y="1785926"/>
            <a:ext cx="2667000" cy="838200"/>
          </a:xfrm>
          <a:prstGeom prst="borderCallout2">
            <a:avLst>
              <a:gd name="adj1" fmla="val 18750"/>
              <a:gd name="adj2" fmla="val -541"/>
              <a:gd name="adj3" fmla="val 25834"/>
              <a:gd name="adj4" fmla="val -14124"/>
              <a:gd name="adj5" fmla="val 52208"/>
              <a:gd name="adj6" fmla="val -22966"/>
            </a:avLst>
          </a:prstGeom>
          <a:solidFill>
            <a:srgbClr val="000066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400" b="1" dirty="0" smtClean="0">
              <a:solidFill>
                <a:schemeClr val="bg1"/>
              </a:solidFill>
              <a:latin typeface="TH Niramit AS" pitchFamily="2" charset="-34"/>
              <a:cs typeface="TH Niramit AS" pitchFamily="2" charset="-34"/>
            </a:endParaRPr>
          </a:p>
          <a:p>
            <a:pPr algn="ctr"/>
            <a: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  <a:t>พัฒนาคนได้อย่างต่อเนื่องตลอดชีวิต </a:t>
            </a:r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endParaRPr lang="en-US" sz="2400" b="1" dirty="0">
              <a:solidFill>
                <a:schemeClr val="bg1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9" name="คำบรรยายภาพแบบเส้น 2 8"/>
          <p:cNvSpPr/>
          <p:nvPr/>
        </p:nvSpPr>
        <p:spPr>
          <a:xfrm>
            <a:off x="2057400" y="1785926"/>
            <a:ext cx="2667000" cy="838200"/>
          </a:xfrm>
          <a:prstGeom prst="borderCallout2">
            <a:avLst>
              <a:gd name="adj1" fmla="val 18750"/>
              <a:gd name="adj2" fmla="val -541"/>
              <a:gd name="adj3" fmla="val 25834"/>
              <a:gd name="adj4" fmla="val -14124"/>
              <a:gd name="adj5" fmla="val 52208"/>
              <a:gd name="adj6" fmla="val -22966"/>
            </a:avLst>
          </a:prstGeom>
          <a:solidFill>
            <a:srgbClr val="000066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  <a:t>พัฒนาสังคมไทยให้เป็น</a:t>
            </a:r>
            <a:b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  <a:t>สังคมแห่งการเรียนรู้ </a:t>
            </a:r>
            <a:endParaRPr lang="en-US" sz="2400" b="1" dirty="0">
              <a:solidFill>
                <a:schemeClr val="bg1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0" name="คำบรรยายภาพแบบเส้น 2 9"/>
          <p:cNvSpPr/>
          <p:nvPr/>
        </p:nvSpPr>
        <p:spPr>
          <a:xfrm>
            <a:off x="5257800" y="2700326"/>
            <a:ext cx="3657600" cy="1295400"/>
          </a:xfrm>
          <a:prstGeom prst="borderCallout2">
            <a:avLst>
              <a:gd name="adj1" fmla="val 18750"/>
              <a:gd name="adj2" fmla="val -541"/>
              <a:gd name="adj3" fmla="val 21584"/>
              <a:gd name="adj4" fmla="val -7890"/>
              <a:gd name="adj5" fmla="val 49157"/>
              <a:gd name="adj6" fmla="val -13021"/>
            </a:avLst>
          </a:prstGeom>
          <a:solidFill>
            <a:srgbClr val="FFFF00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เพื่อให้เป็นคนดี  มีความรู้ </a:t>
            </a:r>
            <a:b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และสามารถอยู่ร่วมกันในสังคม</a:t>
            </a:r>
            <a:b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ได้อย่างมีความสุข</a:t>
            </a:r>
            <a:endParaRPr lang="en-US" sz="2400" dirty="0">
              <a:solidFill>
                <a:srgbClr val="000066"/>
              </a:solidFill>
            </a:endParaRPr>
          </a:p>
        </p:txBody>
      </p:sp>
      <p:sp>
        <p:nvSpPr>
          <p:cNvPr id="11" name="คำบรรยายภาพแบบเส้น 2 10"/>
          <p:cNvSpPr/>
          <p:nvPr/>
        </p:nvSpPr>
        <p:spPr>
          <a:xfrm>
            <a:off x="2057400" y="2700326"/>
            <a:ext cx="3200400" cy="990600"/>
          </a:xfrm>
          <a:prstGeom prst="borderCallout2">
            <a:avLst>
              <a:gd name="adj1" fmla="val 18750"/>
              <a:gd name="adj2" fmla="val -541"/>
              <a:gd name="adj3" fmla="val 21584"/>
              <a:gd name="adj4" fmla="val -7890"/>
              <a:gd name="adj5" fmla="val 49157"/>
              <a:gd name="adj6" fmla="val -13021"/>
            </a:avLst>
          </a:prstGeom>
          <a:solidFill>
            <a:srgbClr val="FFFF00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ยกระดับคุณภาพของประชาชน</a:t>
            </a:r>
            <a:b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ให้ก้าวทันต่อการเปลี่ยนแปลง</a:t>
            </a:r>
            <a:endParaRPr lang="en-US" sz="2400" dirty="0">
              <a:solidFill>
                <a:srgbClr val="000066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152400" y="3714752"/>
            <a:ext cx="1447800" cy="762001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latin typeface="TH Niramit AS" pitchFamily="2" charset="-34"/>
                <a:cs typeface="TH Niramit AS" pitchFamily="2" charset="-34"/>
              </a:rPr>
              <a:t>มาตรา </a:t>
            </a:r>
            <a:r>
              <a:rPr lang="en-US" sz="2800" b="1" dirty="0" smtClean="0">
                <a:latin typeface="TH Niramit AS" pitchFamily="2" charset="-34"/>
                <a:cs typeface="TH Niramit AS" pitchFamily="2" charset="-34"/>
              </a:rPr>
              <a:t>6 </a:t>
            </a:r>
            <a:endParaRPr lang="en-US" sz="2800" b="1" dirty="0">
              <a:solidFill>
                <a:srgbClr val="FFFF00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4" name="สี่เหลี่ยมผืนผ้า 13"/>
          <p:cNvSpPr/>
          <p:nvPr/>
        </p:nvSpPr>
        <p:spPr>
          <a:xfrm>
            <a:off x="152400" y="4605342"/>
            <a:ext cx="1447800" cy="762001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latin typeface="TH Niramit AS" pitchFamily="2" charset="-34"/>
                <a:cs typeface="TH Niramit AS" pitchFamily="2" charset="-34"/>
              </a:rPr>
              <a:t>มาตรา </a:t>
            </a:r>
            <a:r>
              <a:rPr lang="en-US" sz="2800" b="1" dirty="0" smtClean="0">
                <a:latin typeface="TH Niramit AS" pitchFamily="2" charset="-34"/>
                <a:cs typeface="TH Niramit AS" pitchFamily="2" charset="-34"/>
              </a:rPr>
              <a:t>8 </a:t>
            </a:r>
            <a:endParaRPr lang="en-US" sz="2800" b="1" dirty="0">
              <a:solidFill>
                <a:srgbClr val="FFFF00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5" name="คำบรรยายภาพแบบวงรี 14"/>
          <p:cNvSpPr/>
          <p:nvPr/>
        </p:nvSpPr>
        <p:spPr>
          <a:xfrm>
            <a:off x="1905000" y="4071942"/>
            <a:ext cx="5257800" cy="1371600"/>
          </a:xfrm>
          <a:prstGeom prst="wedgeEllipseCallout">
            <a:avLst>
              <a:gd name="adj1" fmla="val -56793"/>
              <a:gd name="adj2" fmla="val 15275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h-TH" sz="2800" b="1" dirty="0" smtClean="0">
              <a:solidFill>
                <a:srgbClr val="000066"/>
              </a:solidFill>
              <a:latin typeface="TH Niramit AS" pitchFamily="2" charset="-34"/>
              <a:cs typeface="TH Niramit AS" pitchFamily="2" charset="-34"/>
            </a:endParaRPr>
          </a:p>
          <a:p>
            <a:r>
              <a:rPr lang="th-TH" sz="28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ยึดหลักการศึกษาตลอดชีวิต และให้สังคมมีส่วนร่วมจัดการศึกษา</a:t>
            </a:r>
            <a:endParaRPr lang="en-US" sz="2800" b="1" dirty="0" smtClean="0">
              <a:solidFill>
                <a:srgbClr val="000066"/>
              </a:solidFill>
              <a:latin typeface="TH Niramit AS" pitchFamily="2" charset="-34"/>
              <a:cs typeface="TH Niramit AS" pitchFamily="2" charset="-34"/>
            </a:endParaRPr>
          </a:p>
          <a:p>
            <a:pPr lvl="0"/>
            <a:endParaRPr lang="en-US" sz="2800" b="1" dirty="0">
              <a:solidFill>
                <a:srgbClr val="000066"/>
              </a:solidFill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17118" y="428604"/>
            <a:ext cx="80554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พระราชบัญญัติการศึกษาแห่งชาติ พ.ศ.2542 และแก้ไขเพิ่มเติม </a:t>
            </a:r>
            <a:b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       (ฉบับที่ 2) พ.ศ.254</a:t>
            </a:r>
            <a:r>
              <a:rPr lang="en-US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5</a:t>
            </a:r>
            <a:endParaRPr lang="th-TH" sz="3200" b="1" dirty="0">
              <a:solidFill>
                <a:srgbClr val="FFFF00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152400" y="1862125"/>
            <a:ext cx="1295400" cy="762001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latin typeface="TH Niramit AS" pitchFamily="2" charset="-34"/>
                <a:cs typeface="TH Niramit AS" pitchFamily="2" charset="-34"/>
              </a:rPr>
              <a:t>หลักการ</a:t>
            </a:r>
            <a:r>
              <a:rPr lang="en-US" sz="2800" b="1" dirty="0" smtClean="0">
                <a:latin typeface="TH Niramit AS" pitchFamily="2" charset="-34"/>
                <a:cs typeface="TH Niramit AS" pitchFamily="2" charset="-34"/>
              </a:rPr>
              <a:t> </a:t>
            </a:r>
            <a:endParaRPr lang="en-US" sz="2800" b="1" dirty="0">
              <a:solidFill>
                <a:srgbClr val="FFFF00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152400" y="2700326"/>
            <a:ext cx="1447800" cy="762000"/>
          </a:xfrm>
          <a:prstGeom prst="rect">
            <a:avLst/>
          </a:prstGeom>
          <a:solidFill>
            <a:srgbClr val="FFFF00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เป้าหมาย </a:t>
            </a:r>
            <a:endParaRPr lang="en-US" sz="2800" b="1" dirty="0">
              <a:solidFill>
                <a:srgbClr val="000066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8" name="คำบรรยายภาพแบบเส้น 2 7"/>
          <p:cNvSpPr/>
          <p:nvPr/>
        </p:nvSpPr>
        <p:spPr>
          <a:xfrm>
            <a:off x="4724400" y="1785926"/>
            <a:ext cx="2667000" cy="838200"/>
          </a:xfrm>
          <a:prstGeom prst="borderCallout2">
            <a:avLst>
              <a:gd name="adj1" fmla="val 18750"/>
              <a:gd name="adj2" fmla="val -541"/>
              <a:gd name="adj3" fmla="val 25834"/>
              <a:gd name="adj4" fmla="val -14124"/>
              <a:gd name="adj5" fmla="val 52208"/>
              <a:gd name="adj6" fmla="val -22966"/>
            </a:avLst>
          </a:prstGeom>
          <a:solidFill>
            <a:srgbClr val="000066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400" b="1" dirty="0" smtClean="0">
              <a:solidFill>
                <a:schemeClr val="bg1"/>
              </a:solidFill>
              <a:latin typeface="TH Niramit AS" pitchFamily="2" charset="-34"/>
              <a:cs typeface="TH Niramit AS" pitchFamily="2" charset="-34"/>
            </a:endParaRPr>
          </a:p>
          <a:p>
            <a:pPr algn="ctr"/>
            <a: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  <a:t>พัฒนาคนได้อย่างต่อเนื่องตลอดชีวิต </a:t>
            </a:r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endParaRPr lang="en-US" sz="2400" b="1" dirty="0">
              <a:solidFill>
                <a:schemeClr val="bg1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9" name="คำบรรยายภาพแบบเส้น 2 8"/>
          <p:cNvSpPr/>
          <p:nvPr/>
        </p:nvSpPr>
        <p:spPr>
          <a:xfrm>
            <a:off x="2057400" y="1785926"/>
            <a:ext cx="2667000" cy="838200"/>
          </a:xfrm>
          <a:prstGeom prst="borderCallout2">
            <a:avLst>
              <a:gd name="adj1" fmla="val 18750"/>
              <a:gd name="adj2" fmla="val -541"/>
              <a:gd name="adj3" fmla="val 25834"/>
              <a:gd name="adj4" fmla="val -14124"/>
              <a:gd name="adj5" fmla="val 52208"/>
              <a:gd name="adj6" fmla="val -22966"/>
            </a:avLst>
          </a:prstGeom>
          <a:solidFill>
            <a:srgbClr val="000066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  <a:t>พัฒนาสังคมไทยให้เป็น</a:t>
            </a:r>
            <a:b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  <a:t>สังคมแห่งการเรียนรู้ </a:t>
            </a:r>
            <a:endParaRPr lang="en-US" sz="2400" b="1" dirty="0">
              <a:solidFill>
                <a:schemeClr val="bg1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0" name="คำบรรยายภาพแบบเส้น 2 9"/>
          <p:cNvSpPr/>
          <p:nvPr/>
        </p:nvSpPr>
        <p:spPr>
          <a:xfrm>
            <a:off x="5257800" y="2700326"/>
            <a:ext cx="3657600" cy="1295400"/>
          </a:xfrm>
          <a:prstGeom prst="borderCallout2">
            <a:avLst>
              <a:gd name="adj1" fmla="val 18750"/>
              <a:gd name="adj2" fmla="val -541"/>
              <a:gd name="adj3" fmla="val 21584"/>
              <a:gd name="adj4" fmla="val -7890"/>
              <a:gd name="adj5" fmla="val 49157"/>
              <a:gd name="adj6" fmla="val -13021"/>
            </a:avLst>
          </a:prstGeom>
          <a:solidFill>
            <a:srgbClr val="FFFF00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เพื่อให้เป็นคนดี  มีความรู้ </a:t>
            </a:r>
            <a:b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และสามารถอยู่ร่วมกันในสังคม</a:t>
            </a:r>
            <a:b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ได้อย่างมีความสุข</a:t>
            </a:r>
            <a:endParaRPr lang="en-US" sz="2400" dirty="0">
              <a:solidFill>
                <a:srgbClr val="000066"/>
              </a:solidFill>
            </a:endParaRPr>
          </a:p>
        </p:txBody>
      </p:sp>
      <p:sp>
        <p:nvSpPr>
          <p:cNvPr id="11" name="คำบรรยายภาพแบบเส้น 2 10"/>
          <p:cNvSpPr/>
          <p:nvPr/>
        </p:nvSpPr>
        <p:spPr>
          <a:xfrm>
            <a:off x="2057400" y="2700326"/>
            <a:ext cx="3200400" cy="990600"/>
          </a:xfrm>
          <a:prstGeom prst="borderCallout2">
            <a:avLst>
              <a:gd name="adj1" fmla="val 18750"/>
              <a:gd name="adj2" fmla="val -541"/>
              <a:gd name="adj3" fmla="val 21584"/>
              <a:gd name="adj4" fmla="val -7890"/>
              <a:gd name="adj5" fmla="val 49157"/>
              <a:gd name="adj6" fmla="val -13021"/>
            </a:avLst>
          </a:prstGeom>
          <a:solidFill>
            <a:srgbClr val="FFFF00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ยกระดับคุณภาพของประชาชน</a:t>
            </a:r>
            <a:b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ให้ก้าวทันต่อการเปลี่ยนแปลง</a:t>
            </a:r>
            <a:endParaRPr lang="en-US" sz="2400" dirty="0">
              <a:solidFill>
                <a:srgbClr val="000066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152400" y="3714752"/>
            <a:ext cx="1447800" cy="762001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latin typeface="TH Niramit AS" pitchFamily="2" charset="-34"/>
                <a:cs typeface="TH Niramit AS" pitchFamily="2" charset="-34"/>
              </a:rPr>
              <a:t>มาตรา </a:t>
            </a:r>
            <a:r>
              <a:rPr lang="en-US" sz="2800" b="1" dirty="0" smtClean="0">
                <a:latin typeface="TH Niramit AS" pitchFamily="2" charset="-34"/>
                <a:cs typeface="TH Niramit AS" pitchFamily="2" charset="-34"/>
              </a:rPr>
              <a:t>6 </a:t>
            </a:r>
            <a:endParaRPr lang="en-US" sz="2800" b="1" dirty="0">
              <a:solidFill>
                <a:srgbClr val="FFFF00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4" name="สี่เหลี่ยมผืนผ้า 13"/>
          <p:cNvSpPr/>
          <p:nvPr/>
        </p:nvSpPr>
        <p:spPr>
          <a:xfrm>
            <a:off x="152400" y="4605342"/>
            <a:ext cx="1447800" cy="762001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latin typeface="TH Niramit AS" pitchFamily="2" charset="-34"/>
                <a:cs typeface="TH Niramit AS" pitchFamily="2" charset="-34"/>
              </a:rPr>
              <a:t>มาตรา </a:t>
            </a:r>
            <a:r>
              <a:rPr lang="en-US" sz="2800" b="1" dirty="0" smtClean="0">
                <a:latin typeface="TH Niramit AS" pitchFamily="2" charset="-34"/>
                <a:cs typeface="TH Niramit AS" pitchFamily="2" charset="-34"/>
              </a:rPr>
              <a:t>8 </a:t>
            </a:r>
            <a:endParaRPr lang="en-US" sz="2800" b="1" dirty="0">
              <a:solidFill>
                <a:srgbClr val="FFFF00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3" name="สี่เหลี่ยมผืนผ้า 12"/>
          <p:cNvSpPr/>
          <p:nvPr/>
        </p:nvSpPr>
        <p:spPr>
          <a:xfrm>
            <a:off x="152400" y="5505455"/>
            <a:ext cx="1447800" cy="762001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latin typeface="TH Niramit AS" pitchFamily="2" charset="-34"/>
                <a:cs typeface="TH Niramit AS" pitchFamily="2" charset="-34"/>
              </a:rPr>
              <a:t>มาตรา </a:t>
            </a:r>
            <a:r>
              <a:rPr lang="en-US" sz="2800" b="1" dirty="0" smtClean="0">
                <a:latin typeface="TH Niramit AS" pitchFamily="2" charset="-34"/>
                <a:cs typeface="TH Niramit AS" pitchFamily="2" charset="-34"/>
              </a:rPr>
              <a:t>39 </a:t>
            </a:r>
            <a:endParaRPr lang="en-US" sz="2800" b="1" dirty="0">
              <a:solidFill>
                <a:srgbClr val="FFFF00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6" name="คำบรรยายภาพแบบวงรี 15"/>
          <p:cNvSpPr/>
          <p:nvPr/>
        </p:nvSpPr>
        <p:spPr>
          <a:xfrm>
            <a:off x="1828800" y="4286256"/>
            <a:ext cx="4572000" cy="1143000"/>
          </a:xfrm>
          <a:prstGeom prst="wedgeEllipseCallout">
            <a:avLst>
              <a:gd name="adj1" fmla="val -54986"/>
              <a:gd name="adj2" fmla="val 78479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th-TH" sz="2800" b="1" dirty="0" smtClean="0">
              <a:solidFill>
                <a:srgbClr val="000066"/>
              </a:solidFill>
              <a:latin typeface="TH Niramit AS" pitchFamily="2" charset="-34"/>
              <a:cs typeface="TH Niramit AS" pitchFamily="2" charset="-34"/>
            </a:endParaRPr>
          </a:p>
          <a:p>
            <a:pPr lvl="0"/>
            <a:endParaRPr lang="th-TH" sz="2800" b="1" dirty="0" smtClean="0">
              <a:solidFill>
                <a:srgbClr val="000066"/>
              </a:solidFill>
              <a:latin typeface="TH Niramit AS" pitchFamily="2" charset="-34"/>
              <a:cs typeface="TH Niramit AS" pitchFamily="2" charset="-34"/>
            </a:endParaRPr>
          </a:p>
          <a:p>
            <a:pPr lvl="0"/>
            <a:r>
              <a:rPr lang="th-TH" sz="28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กระจายอำนาจการบริหารและจัดการศึกษา</a:t>
            </a:r>
            <a:endParaRPr lang="en-US" sz="2800" b="1" dirty="0" smtClean="0">
              <a:solidFill>
                <a:srgbClr val="000066"/>
              </a:solidFill>
              <a:latin typeface="TH Niramit AS" pitchFamily="2" charset="-34"/>
              <a:cs typeface="TH Niramit AS" pitchFamily="2" charset="-34"/>
            </a:endParaRPr>
          </a:p>
          <a:p>
            <a:endParaRPr lang="th-TH" sz="2800" b="1" dirty="0" smtClean="0">
              <a:solidFill>
                <a:srgbClr val="000066"/>
              </a:solidFill>
              <a:latin typeface="TH Niramit AS" pitchFamily="2" charset="-34"/>
              <a:cs typeface="TH Niramit AS" pitchFamily="2" charset="-34"/>
            </a:endParaRPr>
          </a:p>
          <a:p>
            <a:pPr lvl="0"/>
            <a:endParaRPr lang="en-US" sz="2800" b="1" dirty="0">
              <a:solidFill>
                <a:srgbClr val="000066"/>
              </a:solidFill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17118" y="428604"/>
            <a:ext cx="80554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พระราชบัญญัติการศึกษาแห่งชาติ พ.ศ.2542 และแก้ไขเพิ่มเติม </a:t>
            </a:r>
            <a:b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       (ฉบับที่ 2) พ.ศ.254</a:t>
            </a:r>
            <a:r>
              <a:rPr lang="en-US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5</a:t>
            </a:r>
            <a:endParaRPr lang="th-TH" sz="3200" b="1" dirty="0">
              <a:solidFill>
                <a:srgbClr val="FFFF00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152400" y="1862125"/>
            <a:ext cx="1295400" cy="762001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latin typeface="TH Niramit AS" pitchFamily="2" charset="-34"/>
                <a:cs typeface="TH Niramit AS" pitchFamily="2" charset="-34"/>
              </a:rPr>
              <a:t>หลักการ</a:t>
            </a:r>
            <a:r>
              <a:rPr lang="en-US" sz="2800" b="1" dirty="0" smtClean="0">
                <a:latin typeface="TH Niramit AS" pitchFamily="2" charset="-34"/>
                <a:cs typeface="TH Niramit AS" pitchFamily="2" charset="-34"/>
              </a:rPr>
              <a:t> </a:t>
            </a:r>
            <a:endParaRPr lang="en-US" sz="2800" b="1" dirty="0">
              <a:solidFill>
                <a:srgbClr val="FFFF00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152400" y="2700326"/>
            <a:ext cx="1447800" cy="762000"/>
          </a:xfrm>
          <a:prstGeom prst="rect">
            <a:avLst/>
          </a:prstGeom>
          <a:solidFill>
            <a:srgbClr val="FFFF00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เป้าหมาย </a:t>
            </a:r>
            <a:endParaRPr lang="en-US" sz="2800" b="1" dirty="0">
              <a:solidFill>
                <a:srgbClr val="000066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8" name="คำบรรยายภาพแบบเส้น 2 7"/>
          <p:cNvSpPr/>
          <p:nvPr/>
        </p:nvSpPr>
        <p:spPr>
          <a:xfrm>
            <a:off x="4724400" y="1785926"/>
            <a:ext cx="2667000" cy="838200"/>
          </a:xfrm>
          <a:prstGeom prst="borderCallout2">
            <a:avLst>
              <a:gd name="adj1" fmla="val 18750"/>
              <a:gd name="adj2" fmla="val -541"/>
              <a:gd name="adj3" fmla="val 25834"/>
              <a:gd name="adj4" fmla="val -14124"/>
              <a:gd name="adj5" fmla="val 52208"/>
              <a:gd name="adj6" fmla="val -22966"/>
            </a:avLst>
          </a:prstGeom>
          <a:solidFill>
            <a:srgbClr val="000066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400" b="1" dirty="0" smtClean="0">
              <a:solidFill>
                <a:schemeClr val="bg1"/>
              </a:solidFill>
              <a:latin typeface="TH Niramit AS" pitchFamily="2" charset="-34"/>
              <a:cs typeface="TH Niramit AS" pitchFamily="2" charset="-34"/>
            </a:endParaRPr>
          </a:p>
          <a:p>
            <a:pPr algn="ctr"/>
            <a: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  <a:t>พัฒนาคนได้อย่างต่อเนื่องตลอดชีวิต </a:t>
            </a:r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endParaRPr lang="en-US" sz="2400" b="1" dirty="0">
              <a:solidFill>
                <a:schemeClr val="bg1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9" name="คำบรรยายภาพแบบเส้น 2 8"/>
          <p:cNvSpPr/>
          <p:nvPr/>
        </p:nvSpPr>
        <p:spPr>
          <a:xfrm>
            <a:off x="2057400" y="1785926"/>
            <a:ext cx="2667000" cy="838200"/>
          </a:xfrm>
          <a:prstGeom prst="borderCallout2">
            <a:avLst>
              <a:gd name="adj1" fmla="val 18750"/>
              <a:gd name="adj2" fmla="val -541"/>
              <a:gd name="adj3" fmla="val 25834"/>
              <a:gd name="adj4" fmla="val -14124"/>
              <a:gd name="adj5" fmla="val 52208"/>
              <a:gd name="adj6" fmla="val -22966"/>
            </a:avLst>
          </a:prstGeom>
          <a:solidFill>
            <a:srgbClr val="000066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  <a:t>พัฒนาสังคมไทยให้เป็น</a:t>
            </a:r>
            <a:b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chemeClr val="bg1"/>
                </a:solidFill>
                <a:latin typeface="TH Niramit AS" pitchFamily="2" charset="-34"/>
                <a:cs typeface="TH Niramit AS" pitchFamily="2" charset="-34"/>
              </a:rPr>
              <a:t>สังคมแห่งการเรียนรู้ </a:t>
            </a:r>
            <a:endParaRPr lang="en-US" sz="2400" b="1" dirty="0">
              <a:solidFill>
                <a:schemeClr val="bg1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0" name="คำบรรยายภาพแบบเส้น 2 9"/>
          <p:cNvSpPr/>
          <p:nvPr/>
        </p:nvSpPr>
        <p:spPr>
          <a:xfrm>
            <a:off x="5257800" y="2700326"/>
            <a:ext cx="3657600" cy="1295400"/>
          </a:xfrm>
          <a:prstGeom prst="borderCallout2">
            <a:avLst>
              <a:gd name="adj1" fmla="val 18750"/>
              <a:gd name="adj2" fmla="val -541"/>
              <a:gd name="adj3" fmla="val 21584"/>
              <a:gd name="adj4" fmla="val -7890"/>
              <a:gd name="adj5" fmla="val 49157"/>
              <a:gd name="adj6" fmla="val -13021"/>
            </a:avLst>
          </a:prstGeom>
          <a:solidFill>
            <a:srgbClr val="FFFF00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เพื่อให้เป็นคนดี  มีความรู้ </a:t>
            </a:r>
            <a:b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และสามารถอยู่ร่วมกันในสังคม</a:t>
            </a:r>
            <a:b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ได้อย่างมีความสุข</a:t>
            </a:r>
            <a:endParaRPr lang="en-US" sz="2400" dirty="0">
              <a:solidFill>
                <a:srgbClr val="000066"/>
              </a:solidFill>
            </a:endParaRPr>
          </a:p>
        </p:txBody>
      </p:sp>
      <p:sp>
        <p:nvSpPr>
          <p:cNvPr id="11" name="คำบรรยายภาพแบบเส้น 2 10"/>
          <p:cNvSpPr/>
          <p:nvPr/>
        </p:nvSpPr>
        <p:spPr>
          <a:xfrm>
            <a:off x="2057400" y="2700326"/>
            <a:ext cx="3200400" cy="990600"/>
          </a:xfrm>
          <a:prstGeom prst="borderCallout2">
            <a:avLst>
              <a:gd name="adj1" fmla="val 18750"/>
              <a:gd name="adj2" fmla="val -541"/>
              <a:gd name="adj3" fmla="val 21584"/>
              <a:gd name="adj4" fmla="val -7890"/>
              <a:gd name="adj5" fmla="val 49157"/>
              <a:gd name="adj6" fmla="val -13021"/>
            </a:avLst>
          </a:prstGeom>
          <a:solidFill>
            <a:srgbClr val="FFFF00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ยกระดับคุณภาพของประชาชน</a:t>
            </a:r>
            <a:b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rgbClr val="000066"/>
                </a:solidFill>
                <a:latin typeface="TH Niramit AS" pitchFamily="2" charset="-34"/>
                <a:cs typeface="TH Niramit AS" pitchFamily="2" charset="-34"/>
              </a:rPr>
              <a:t>ให้ก้าวทันต่อการเปลี่ยนแปลง</a:t>
            </a:r>
            <a:endParaRPr lang="en-US" sz="2400" dirty="0">
              <a:solidFill>
                <a:srgbClr val="000066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152400" y="3714752"/>
            <a:ext cx="1447800" cy="762001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latin typeface="TH Niramit AS" pitchFamily="2" charset="-34"/>
                <a:cs typeface="TH Niramit AS" pitchFamily="2" charset="-34"/>
              </a:rPr>
              <a:t>มาตรา </a:t>
            </a:r>
            <a:r>
              <a:rPr lang="en-US" sz="2800" b="1" dirty="0" smtClean="0">
                <a:latin typeface="TH Niramit AS" pitchFamily="2" charset="-34"/>
                <a:cs typeface="TH Niramit AS" pitchFamily="2" charset="-34"/>
              </a:rPr>
              <a:t>6 </a:t>
            </a:r>
            <a:endParaRPr lang="en-US" sz="2800" b="1" dirty="0">
              <a:solidFill>
                <a:srgbClr val="FFFF00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4" name="สี่เหลี่ยมผืนผ้า 13"/>
          <p:cNvSpPr/>
          <p:nvPr/>
        </p:nvSpPr>
        <p:spPr>
          <a:xfrm>
            <a:off x="152400" y="4605342"/>
            <a:ext cx="1447800" cy="762001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latin typeface="TH Niramit AS" pitchFamily="2" charset="-34"/>
                <a:cs typeface="TH Niramit AS" pitchFamily="2" charset="-34"/>
              </a:rPr>
              <a:t>มาตรา </a:t>
            </a:r>
            <a:r>
              <a:rPr lang="en-US" sz="2800" b="1" dirty="0" smtClean="0">
                <a:latin typeface="TH Niramit AS" pitchFamily="2" charset="-34"/>
                <a:cs typeface="TH Niramit AS" pitchFamily="2" charset="-34"/>
              </a:rPr>
              <a:t>8 </a:t>
            </a:r>
            <a:endParaRPr lang="en-US" sz="2800" b="1" dirty="0">
              <a:solidFill>
                <a:srgbClr val="FFFF00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3" name="สี่เหลี่ยมผืนผ้า 12"/>
          <p:cNvSpPr/>
          <p:nvPr/>
        </p:nvSpPr>
        <p:spPr>
          <a:xfrm>
            <a:off x="152400" y="5505455"/>
            <a:ext cx="1447800" cy="762001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latin typeface="TH Niramit AS" pitchFamily="2" charset="-34"/>
                <a:cs typeface="TH Niramit AS" pitchFamily="2" charset="-34"/>
              </a:rPr>
              <a:t>มาตรา </a:t>
            </a:r>
            <a:r>
              <a:rPr lang="en-US" sz="2800" b="1" dirty="0" smtClean="0">
                <a:latin typeface="TH Niramit AS" pitchFamily="2" charset="-34"/>
                <a:cs typeface="TH Niramit AS" pitchFamily="2" charset="-34"/>
              </a:rPr>
              <a:t>39 </a:t>
            </a:r>
            <a:endParaRPr lang="en-US" sz="2800" b="1" dirty="0">
              <a:solidFill>
                <a:srgbClr val="FFFF00"/>
              </a:solidFill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5" name="สี่เหลี่ยมผืนผ้า 14"/>
          <p:cNvSpPr/>
          <p:nvPr/>
        </p:nvSpPr>
        <p:spPr>
          <a:xfrm>
            <a:off x="1752600" y="4357694"/>
            <a:ext cx="7239000" cy="2043106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2400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  <a:t/>
            </a:r>
            <a:br>
              <a:rPr lang="th-TH" sz="2400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sz="2400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  <a:t>  </a:t>
            </a:r>
            <a:r>
              <a:rPr lang="th-TH" sz="2400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  <a:t>        </a:t>
            </a:r>
            <a:r>
              <a:rPr lang="th-TH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  <a:t>สถานศึกษา</a:t>
            </a:r>
            <a:r>
              <a:rPr lang="th-TH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  <a:t>ทุกแห่ง </a:t>
            </a:r>
            <a:r>
              <a:rPr lang="th-TH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  <a:t>จึงมีอิสระในการพัฒนาการบริหารและ</a:t>
            </a:r>
            <a:br>
              <a:rPr lang="th-TH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  <a:t>   การจัดการศึกษา ให้</a:t>
            </a:r>
            <a:r>
              <a:rPr lang="th-TH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  <a:t>มีประสิทธิภาพ เกิดประสิทธิผล </a:t>
            </a:r>
            <a:r>
              <a:rPr lang="th-TH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  <a:t>สอดคล้อง</a:t>
            </a:r>
            <a:br>
              <a:rPr lang="th-TH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  <a:t>   กับ</a:t>
            </a:r>
            <a:r>
              <a:rPr lang="th-TH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  <a:t>ความต้องการและบริบทของชุมชนท้องถิ่น  </a:t>
            </a:r>
            <a:r>
              <a:rPr lang="th-TH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  <a:t>ตาม</a:t>
            </a:r>
            <a:r>
              <a:rPr lang="th-TH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  <a:t>ความพร้อม</a:t>
            </a:r>
            <a:r>
              <a:rPr lang="en-US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  <a:t> </a:t>
            </a:r>
            <a:r>
              <a:rPr lang="th-TH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  <a:t>  </a:t>
            </a:r>
            <a:br>
              <a:rPr lang="th-TH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</a:br>
            <a:r>
              <a:rPr lang="th-TH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  <a:t>   และ</a:t>
            </a:r>
            <a:r>
              <a:rPr lang="th-TH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  <a:t>สถานการณ์ที่เปลี่ยนแปลง</a:t>
            </a:r>
            <a:r>
              <a:rPr lang="th-TH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  <a:t>ไป</a:t>
            </a:r>
            <a:r>
              <a:rPr lang="en-US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  <a:t/>
            </a:r>
            <a:br>
              <a:rPr lang="en-US" b="1" dirty="0" smtClean="0">
                <a:solidFill>
                  <a:srgbClr val="002060"/>
                </a:solidFill>
                <a:latin typeface="TH Niramit AS" pitchFamily="2" charset="-34"/>
                <a:cs typeface="TH Niramit AS" pitchFamily="2" charset="-34"/>
              </a:rPr>
            </a:br>
            <a:endParaRPr lang="en-US" b="1" dirty="0">
              <a:solidFill>
                <a:srgbClr val="002060"/>
              </a:solidFill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 2"/>
          <p:cNvSpPr/>
          <p:nvPr/>
        </p:nvSpPr>
        <p:spPr>
          <a:xfrm>
            <a:off x="285720" y="458957"/>
            <a:ext cx="885828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มาตรฐานการศึกษาชาติ  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: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อุดมการณ์สำคัญการจัดการศึกษา  </a:t>
            </a:r>
            <a:b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       มาตรฐานการศึกษา (ตามมติ ครม. 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26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ตุลาคม 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2547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)</a:t>
            </a:r>
            <a:b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 </a:t>
            </a:r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อุดมการณ์การจัดการศึกษา </a:t>
            </a:r>
            <a:r>
              <a:rPr lang="en-US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คือ </a:t>
            </a:r>
            <a:r>
              <a:rPr lang="en-US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การจัดให้มีการศึกษาตลอดชีวิต และการสร้างสังคมไทยให้เป็นสังคมแห่งการเรียนรู้ที่สร้างคุณภาพชีวิต </a:t>
            </a:r>
            <a:r>
              <a:rPr lang="en-US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 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สังคมมีการบูร</a:t>
            </a:r>
            <a:r>
              <a:rPr lang="th-TH" b="1" dirty="0" err="1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ณา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การอย่างสมดุลระหว่างปัญญาธรรม คุณธรรม วัฒนธรรม </a:t>
            </a:r>
            <a:r>
              <a:rPr lang="en-US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พัฒนาความรู้ความสามารถ  เพื่อการทำงานที่มีคุณภาพ          โดยสังคมทุกภาคส่วนเข้ามามีส่วนร่วมในการจัดการศึกษาให้ตรงตามความต้องการของผู้เรียน </a:t>
            </a:r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</a:t>
            </a:r>
            <a:r>
              <a:rPr lang="en-US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en-US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endParaRPr lang="th-TH" b="1" dirty="0">
              <a:solidFill>
                <a:srgbClr val="FFFF00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285720" y="3318570"/>
            <a:ext cx="88582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        มาตรฐานที่ 1  คุณลักษณะของคนไทยที่พึงประสงค์ มุ่งพัฒนาคนไทยเป็น คนเก่ง คนดี และมีความสุข</a:t>
            </a:r>
            <a:b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        มาตรฐานที่ 2  แนวการจัดการศึกษา   มุ่งจัดการเรียนรู้ที่พัฒนาผู้เรียนเป็นสำคัญ และมีการบริหารโดยใช้สถานศึกษาเป็นฐาน </a:t>
            </a:r>
            <a:b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        มาตรฐานที่ 3  แนวการสร้างสังคมแห่งการเรียนรู้   มุ่งสร้างวิถีในการเรียนรู้ และแหล่งการเรียนรู้ให้เข้มแข็ง </a:t>
            </a:r>
            <a:r>
              <a:rPr lang="en-US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en-US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endParaRPr lang="th-TH" b="1" dirty="0">
              <a:solidFill>
                <a:srgbClr val="FFFF00"/>
              </a:solidFill>
              <a:latin typeface="Angsana New" pitchFamily="18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 2"/>
          <p:cNvSpPr/>
          <p:nvPr/>
        </p:nvSpPr>
        <p:spPr>
          <a:xfrm>
            <a:off x="357158" y="715764"/>
            <a:ext cx="857256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การปฏิรูปการศึกษาในทศวรรษที่สอง (พ</a:t>
            </a:r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.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ศ</a:t>
            </a:r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. 2552 – 2561</a:t>
            </a: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) 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   1. 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คนไทยและการศึกษาไทยมีคุณภาพและได้มาตรฐานระดับสากล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</a:t>
            </a:r>
            <a:b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 2.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คนไทยใฝ่รู้ 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สามารถเรียนรู้ได้ด้วยตนเอง  รักการอ่าน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และแสวงหาความรู้อย่างต่อเนื่อง 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 3. 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คนไทยใฝ่ดี 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มีคุณธรรม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มีจิตสำนึก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และค่านิยมที่พึงประสงค์  เห็นแก่ประโยชน์ส่วนรวม มีจิตสาธารณะ มีวัฒนธรรมประชาธิปไตย 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    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</a:t>
            </a:r>
            <a:r>
              <a:rPr lang="en-US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   4.  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คนไทยคิดเป็น ทำเป็น แก้ปัญหาเป็น  มีทักษะในการคิดและปฏิบัติ  มีความสามารถในการแก้ปัญหา  มีความคิดริเริ่มสร้างสรรค์  มีความสามารถในการสื่อสาร </a:t>
            </a:r>
            <a:b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endParaRPr lang="th-TH" sz="3200" b="1" dirty="0">
              <a:solidFill>
                <a:srgbClr val="FFFF00"/>
              </a:solidFill>
              <a:latin typeface="Angsana New" pitchFamily="18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สี่เหลี่ยมผืนผ้า 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8" name="ลูกศรเชื่อมต่อแบบตรง 107"/>
          <p:cNvCxnSpPr/>
          <p:nvPr/>
        </p:nvCxnSpPr>
        <p:spPr>
          <a:xfrm rot="5400000" flipH="1" flipV="1">
            <a:off x="4114006" y="4699804"/>
            <a:ext cx="457200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สี่เหลี่ยมผืนผ้า 3"/>
          <p:cNvSpPr/>
          <p:nvPr/>
        </p:nvSpPr>
        <p:spPr>
          <a:xfrm>
            <a:off x="228600" y="425215"/>
            <a:ext cx="739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3600" b="1" dirty="0" smtClean="0">
                <a:solidFill>
                  <a:srgbClr val="FFFF00"/>
                </a:solidFill>
                <a:cs typeface="FreesiaUPC" pitchFamily="34" charset="-34"/>
              </a:rPr>
              <a:t>ระบบงานประกันคุณภาพภายใน </a:t>
            </a:r>
            <a:r>
              <a:rPr lang="th-TH" sz="3600" b="1" dirty="0" err="1" smtClean="0">
                <a:solidFill>
                  <a:srgbClr val="FFFF00"/>
                </a:solidFill>
                <a:cs typeface="FreesiaUPC" pitchFamily="34" charset="-34"/>
              </a:rPr>
              <a:t>กศน.</a:t>
            </a:r>
            <a:r>
              <a:rPr lang="th-TH" sz="3600" b="1" dirty="0" smtClean="0">
                <a:solidFill>
                  <a:srgbClr val="FFFF00"/>
                </a:solidFill>
                <a:cs typeface="FreesiaUPC" pitchFamily="34" charset="-34"/>
              </a:rPr>
              <a:t> </a:t>
            </a:r>
            <a:r>
              <a:rPr lang="th-TH" sz="3600" b="1" dirty="0" smtClean="0">
                <a:solidFill>
                  <a:srgbClr val="FFFF00"/>
                </a:solidFill>
                <a:cs typeface="FreesiaUPC" pitchFamily="34" charset="-34"/>
              </a:rPr>
              <a:t>อำเภอ</a:t>
            </a:r>
            <a:r>
              <a:rPr lang="en-US" sz="3600" b="1" dirty="0" smtClean="0">
                <a:solidFill>
                  <a:srgbClr val="FFFF00"/>
                </a:solidFill>
                <a:cs typeface="FreesiaUPC" pitchFamily="34" charset="-34"/>
              </a:rPr>
              <a:t> </a:t>
            </a:r>
            <a:r>
              <a:rPr lang="th-TH" sz="3600" b="1" dirty="0" smtClean="0">
                <a:solidFill>
                  <a:srgbClr val="FFFF00"/>
                </a:solidFill>
                <a:cs typeface="FreesiaUPC" pitchFamily="34" charset="-34"/>
              </a:rPr>
              <a:t>/ เขต</a:t>
            </a:r>
            <a:endParaRPr lang="th-TH" sz="3600" dirty="0">
              <a:solidFill>
                <a:srgbClr val="FFFF00"/>
              </a:solidFill>
              <a:cs typeface="FreesiaUPC" pitchFamily="34" charset="-34"/>
            </a:endParaRPr>
          </a:p>
        </p:txBody>
      </p:sp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228600" y="2514600"/>
            <a:ext cx="1981200" cy="1219200"/>
          </a:xfrm>
          <a:prstGeom prst="rect">
            <a:avLst/>
          </a:prstGeom>
          <a:solidFill>
            <a:srgbClr val="0000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  <a:t>กำหนดมาตรฐาน</a:t>
            </a:r>
            <a:b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</a:b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  <a:t>คุณภาพ </a:t>
            </a:r>
            <a:b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</a:b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  <a:t>การประกันคุณภาพ</a:t>
            </a:r>
            <a:endParaRPr kumimoji="0" lang="th-TH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FreesiaUPC" pitchFamily="34" charset="-34"/>
            </a:endParaRP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7467600" y="1214422"/>
            <a:ext cx="1371600" cy="4572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2200" b="1" dirty="0" smtClean="0">
                <a:solidFill>
                  <a:srgbClr val="000066"/>
                </a:solidFill>
                <a:latin typeface="Cordia New" pitchFamily="34" charset="-34"/>
                <a:cs typeface="FreesiaUPC" pitchFamily="34" charset="-34"/>
              </a:rPr>
              <a:t>นิเทศภายใน</a:t>
            </a:r>
            <a:endParaRPr kumimoji="0" lang="th-TH" sz="22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cs typeface="FreesiaUPC" pitchFamily="34" charset="-34"/>
            </a:endParaRP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7620000" y="2486028"/>
            <a:ext cx="1143000" cy="442906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2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cs typeface="FreesiaUPC" pitchFamily="34" charset="-34"/>
              </a:rPr>
              <a:t>รายงานผล</a:t>
            </a:r>
            <a:endParaRPr kumimoji="0" lang="th-TH" sz="22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cs typeface="FreesiaUPC" pitchFamily="34" charset="-34"/>
            </a:endParaRP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4876800" y="5110170"/>
            <a:ext cx="2838472" cy="74772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  <a:t>การรายงานผล</a:t>
            </a:r>
            <a:b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</a:b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  <a:t>การปฏิบัติงานประจำปี</a:t>
            </a:r>
            <a:endParaRPr kumimoji="0" lang="th-TH" sz="20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cs typeface="FreesiaUPC" pitchFamily="34" charset="-34"/>
            </a:endParaRP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2590800" y="5237966"/>
            <a:ext cx="1752600" cy="4572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  <a:t>การประเมินตนเอง</a:t>
            </a:r>
            <a:endParaRPr kumimoji="0" lang="th-TH" sz="20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cs typeface="FreesiaUPC" pitchFamily="34" charset="-34"/>
            </a:endParaRPr>
          </a:p>
        </p:txBody>
      </p:sp>
      <p:cxnSp>
        <p:nvCxnSpPr>
          <p:cNvPr id="23" name="ลูกศรเชื่อมต่อแบบตรง 22"/>
          <p:cNvCxnSpPr/>
          <p:nvPr/>
        </p:nvCxnSpPr>
        <p:spPr>
          <a:xfrm>
            <a:off x="2209800" y="3324228"/>
            <a:ext cx="457200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ลูกศรเชื่อมต่อแบบตรง 24"/>
          <p:cNvCxnSpPr/>
          <p:nvPr/>
        </p:nvCxnSpPr>
        <p:spPr>
          <a:xfrm>
            <a:off x="5257800" y="3324228"/>
            <a:ext cx="457200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ลูกศรเชื่อมต่อแบบตรง 28"/>
          <p:cNvCxnSpPr/>
          <p:nvPr/>
        </p:nvCxnSpPr>
        <p:spPr>
          <a:xfrm flipV="1">
            <a:off x="990600" y="3734594"/>
            <a:ext cx="794" cy="761206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ลูกศรเชื่อมต่อแบบตรง 37"/>
          <p:cNvCxnSpPr/>
          <p:nvPr/>
        </p:nvCxnSpPr>
        <p:spPr>
          <a:xfrm rot="10800000">
            <a:off x="2362201" y="4581524"/>
            <a:ext cx="533400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ลูกศรเชื่อมต่อแบบตรง 38"/>
          <p:cNvCxnSpPr/>
          <p:nvPr/>
        </p:nvCxnSpPr>
        <p:spPr>
          <a:xfrm rot="10800000" flipV="1">
            <a:off x="5486400" y="4572008"/>
            <a:ext cx="3371880" cy="9516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ตัวเชื่อมต่อตรง 44"/>
          <p:cNvCxnSpPr/>
          <p:nvPr/>
        </p:nvCxnSpPr>
        <p:spPr>
          <a:xfrm rot="5400000">
            <a:off x="6929454" y="1785926"/>
            <a:ext cx="57150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ลูกศรเชื่อมต่อแบบตรง 46"/>
          <p:cNvCxnSpPr/>
          <p:nvPr/>
        </p:nvCxnSpPr>
        <p:spPr>
          <a:xfrm rot="5400000" flipH="1" flipV="1">
            <a:off x="3620294" y="2399506"/>
            <a:ext cx="685800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2667000" y="2514600"/>
            <a:ext cx="2590800" cy="1371600"/>
          </a:xfrm>
          <a:prstGeom prst="rect">
            <a:avLst/>
          </a:prstGeom>
          <a:solidFill>
            <a:srgbClr val="0000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  <a:t>การวางแผนพัฒนาการจัดการศึกษา /</a:t>
            </a:r>
            <a:r>
              <a:rPr kumimoji="0" lang="th-TH" sz="24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  <a:t> </a:t>
            </a: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  <a:t>การจัดทำแผนปฏิบัติงานประจำปี</a:t>
            </a:r>
            <a:endParaRPr kumimoji="0" lang="th-TH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FreesiaUPC" pitchFamily="34" charset="-34"/>
            </a:endParaRPr>
          </a:p>
        </p:txBody>
      </p:sp>
      <p:cxnSp>
        <p:nvCxnSpPr>
          <p:cNvPr id="48" name="ลูกศรเชื่อมต่อแบบตรง 47"/>
          <p:cNvCxnSpPr/>
          <p:nvPr/>
        </p:nvCxnSpPr>
        <p:spPr>
          <a:xfrm rot="5400000" flipH="1" flipV="1">
            <a:off x="5980906" y="2475706"/>
            <a:ext cx="685800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5715000" y="2438400"/>
            <a:ext cx="1524000" cy="1981200"/>
          </a:xfrm>
          <a:prstGeom prst="rect">
            <a:avLst/>
          </a:prstGeom>
          <a:solidFill>
            <a:srgbClr val="0000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  <a:t>การจัดการศึกษานอกระบบและการศึกษาตามอัธยาศัย</a:t>
            </a:r>
            <a:endParaRPr kumimoji="0" lang="th-TH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FreesiaUPC" pitchFamily="34" charset="-34"/>
            </a:endParaRPr>
          </a:p>
        </p:txBody>
      </p:sp>
      <p:cxnSp>
        <p:nvCxnSpPr>
          <p:cNvPr id="49" name="ลูกศรเชื่อมต่อแบบตรง 48"/>
          <p:cNvCxnSpPr/>
          <p:nvPr/>
        </p:nvCxnSpPr>
        <p:spPr>
          <a:xfrm rot="5400000" flipH="1" flipV="1">
            <a:off x="6287294" y="2094706"/>
            <a:ext cx="685800" cy="1588"/>
          </a:xfrm>
          <a:prstGeom prst="straightConnector1">
            <a:avLst/>
          </a:prstGeom>
          <a:ln w="28575">
            <a:solidFill>
              <a:schemeClr val="bg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5867400" y="1295400"/>
            <a:ext cx="1219200" cy="838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2400" b="1" dirty="0" smtClean="0">
                <a:solidFill>
                  <a:srgbClr val="000066"/>
                </a:solidFill>
                <a:latin typeface="Cordia New" pitchFamily="34" charset="-34"/>
                <a:cs typeface="FreesiaUPC" pitchFamily="34" charset="-34"/>
              </a:rPr>
              <a:t>ระบบควบคุม</a:t>
            </a:r>
            <a:endParaRPr kumimoji="0" lang="th-TH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cs typeface="FreesiaUPC" pitchFamily="34" charset="-34"/>
            </a:endParaRPr>
          </a:p>
        </p:txBody>
      </p:sp>
      <p:cxnSp>
        <p:nvCxnSpPr>
          <p:cNvPr id="59" name="ตัวเชื่อมต่อตรง 58"/>
          <p:cNvCxnSpPr/>
          <p:nvPr/>
        </p:nvCxnSpPr>
        <p:spPr>
          <a:xfrm>
            <a:off x="7000892" y="1785926"/>
            <a:ext cx="2286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ตัวเชื่อมต่อตรง 83"/>
          <p:cNvCxnSpPr/>
          <p:nvPr/>
        </p:nvCxnSpPr>
        <p:spPr>
          <a:xfrm>
            <a:off x="8715404" y="2714620"/>
            <a:ext cx="152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ลูกศรเชื่อมต่อแบบตรง 89"/>
          <p:cNvCxnSpPr/>
          <p:nvPr/>
        </p:nvCxnSpPr>
        <p:spPr>
          <a:xfrm>
            <a:off x="4343400" y="5414970"/>
            <a:ext cx="533400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ลูกศรเชื่อมต่อแบบตรง 90"/>
          <p:cNvCxnSpPr/>
          <p:nvPr/>
        </p:nvCxnSpPr>
        <p:spPr>
          <a:xfrm>
            <a:off x="4343400" y="5641982"/>
            <a:ext cx="533400" cy="1588"/>
          </a:xfrm>
          <a:prstGeom prst="straightConnector1">
            <a:avLst/>
          </a:prstGeom>
          <a:ln w="28575">
            <a:solidFill>
              <a:schemeClr val="bg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ตัวเชื่อมต่อตรง 92"/>
          <p:cNvCxnSpPr/>
          <p:nvPr/>
        </p:nvCxnSpPr>
        <p:spPr>
          <a:xfrm>
            <a:off x="3124200" y="4929198"/>
            <a:ext cx="25908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ลูกศรเชื่อมต่อแบบตรง 93"/>
          <p:cNvCxnSpPr/>
          <p:nvPr/>
        </p:nvCxnSpPr>
        <p:spPr>
          <a:xfrm rot="5400000" flipH="1" flipV="1">
            <a:off x="5623724" y="5019680"/>
            <a:ext cx="181766" cy="802"/>
          </a:xfrm>
          <a:prstGeom prst="straightConnector1">
            <a:avLst/>
          </a:prstGeom>
          <a:ln w="28575">
            <a:solidFill>
              <a:schemeClr val="bg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2895600" y="4357694"/>
            <a:ext cx="2552700" cy="457200"/>
          </a:xfrm>
          <a:prstGeom prst="rect">
            <a:avLst/>
          </a:prstGeom>
          <a:solidFill>
            <a:srgbClr val="0000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2400" b="1" dirty="0" smtClean="0">
                <a:solidFill>
                  <a:schemeClr val="bg1"/>
                </a:solidFill>
                <a:latin typeface="Cordia New" pitchFamily="34" charset="-34"/>
                <a:ea typeface="Angsana New" pitchFamily="18" charset="-34"/>
                <a:cs typeface="FreesiaUPC" pitchFamily="34" charset="-34"/>
              </a:rPr>
              <a:t>สรุป</a:t>
            </a: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  <a:t>ผล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  <a:t> </a:t>
            </a: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  <a:t>/</a:t>
            </a:r>
            <a:r>
              <a:rPr kumimoji="0" lang="th-TH" sz="24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  <a:t> ประเมินผล</a:t>
            </a:r>
            <a:endParaRPr kumimoji="0" lang="th-TH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FreesiaUPC" pitchFamily="34" charset="-34"/>
            </a:endParaRPr>
          </a:p>
        </p:txBody>
      </p:sp>
      <p:cxnSp>
        <p:nvCxnSpPr>
          <p:cNvPr id="40" name="ตัวเชื่อมต่อตรง 39"/>
          <p:cNvCxnSpPr/>
          <p:nvPr/>
        </p:nvCxnSpPr>
        <p:spPr>
          <a:xfrm>
            <a:off x="7239000" y="3357562"/>
            <a:ext cx="9049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ลูกศรเชื่อมต่อแบบตรง 41"/>
          <p:cNvCxnSpPr/>
          <p:nvPr/>
        </p:nvCxnSpPr>
        <p:spPr>
          <a:xfrm rot="5400000" flipH="1" flipV="1">
            <a:off x="7929586" y="3142454"/>
            <a:ext cx="428628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ลูกศรเชื่อมต่อแบบตรง 43"/>
          <p:cNvCxnSpPr/>
          <p:nvPr/>
        </p:nvCxnSpPr>
        <p:spPr>
          <a:xfrm rot="5400000" flipH="1" flipV="1">
            <a:off x="4013992" y="2199470"/>
            <a:ext cx="685800" cy="1588"/>
          </a:xfrm>
          <a:prstGeom prst="straightConnector1">
            <a:avLst/>
          </a:prstGeom>
          <a:ln w="28575">
            <a:solidFill>
              <a:schemeClr val="bg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2667000" y="1295400"/>
            <a:ext cx="2590800" cy="76199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  <a:t>ระบบบริหาร / สารสนเทศ</a:t>
            </a:r>
            <a:b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</a:b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  <a:t>เพื่อการบริหาร</a:t>
            </a:r>
            <a:endParaRPr kumimoji="0" lang="th-TH" sz="2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cs typeface="FreesiaUPC" pitchFamily="34" charset="-34"/>
            </a:endParaRPr>
          </a:p>
        </p:txBody>
      </p:sp>
      <p:cxnSp>
        <p:nvCxnSpPr>
          <p:cNvPr id="55" name="ลูกศรเชื่อมต่อแบบตรง 54"/>
          <p:cNvCxnSpPr/>
          <p:nvPr/>
        </p:nvCxnSpPr>
        <p:spPr>
          <a:xfrm>
            <a:off x="7215206" y="1498586"/>
            <a:ext cx="304800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ลูกศรเชื่อมต่อแบบตรง 55"/>
          <p:cNvCxnSpPr/>
          <p:nvPr/>
        </p:nvCxnSpPr>
        <p:spPr>
          <a:xfrm>
            <a:off x="7215206" y="2070090"/>
            <a:ext cx="304800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ลูกศรเชื่อมต่อแบบตรง 66"/>
          <p:cNvCxnSpPr>
            <a:endCxn id="39943" idx="2"/>
          </p:cNvCxnSpPr>
          <p:nvPr/>
        </p:nvCxnSpPr>
        <p:spPr>
          <a:xfrm rot="5400000" flipH="1" flipV="1">
            <a:off x="7733513" y="2080420"/>
            <a:ext cx="828684" cy="11089"/>
          </a:xfrm>
          <a:prstGeom prst="straightConnector1">
            <a:avLst/>
          </a:prstGeom>
          <a:ln w="28575">
            <a:solidFill>
              <a:schemeClr val="bg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Box 7"/>
          <p:cNvSpPr txBox="1">
            <a:spLocks noChangeArrowheads="1"/>
          </p:cNvSpPr>
          <p:nvPr/>
        </p:nvSpPr>
        <p:spPr bwMode="auto">
          <a:xfrm>
            <a:off x="7500958" y="1828792"/>
            <a:ext cx="1300162" cy="4572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2200" b="1" dirty="0" smtClean="0">
                <a:solidFill>
                  <a:srgbClr val="000066"/>
                </a:solidFill>
                <a:latin typeface="Cordia New" pitchFamily="34" charset="-34"/>
                <a:cs typeface="FreesiaUPC" pitchFamily="34" charset="-34"/>
              </a:rPr>
              <a:t>ประเมินผล</a:t>
            </a:r>
            <a:endParaRPr kumimoji="0" lang="th-TH" sz="22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cs typeface="FreesiaUPC" pitchFamily="34" charset="-34"/>
            </a:endParaRPr>
          </a:p>
        </p:txBody>
      </p:sp>
      <p:cxnSp>
        <p:nvCxnSpPr>
          <p:cNvPr id="86" name="ตัวเชื่อมต่อตรง 85"/>
          <p:cNvCxnSpPr/>
          <p:nvPr/>
        </p:nvCxnSpPr>
        <p:spPr>
          <a:xfrm rot="5400000">
            <a:off x="7929586" y="3643314"/>
            <a:ext cx="185738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228600" y="4286256"/>
            <a:ext cx="2133600" cy="838200"/>
          </a:xfrm>
          <a:prstGeom prst="rect">
            <a:avLst/>
          </a:prstGeom>
          <a:solidFill>
            <a:srgbClr val="0000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rdia New" pitchFamily="34" charset="-34"/>
                <a:ea typeface="Angsana New" pitchFamily="18" charset="-34"/>
                <a:cs typeface="FreesiaUPC" pitchFamily="34" charset="-34"/>
              </a:rPr>
              <a:t>การพัฒนาคุณภาพการศึกษา</a:t>
            </a:r>
            <a:endParaRPr kumimoji="0" lang="th-TH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FreesiaUPC" pitchFamily="34" charset="-34"/>
            </a:endParaRPr>
          </a:p>
        </p:txBody>
      </p:sp>
      <p:cxnSp>
        <p:nvCxnSpPr>
          <p:cNvPr id="103" name="ลูกศรเชื่อมต่อแบบตรง 102"/>
          <p:cNvCxnSpPr/>
          <p:nvPr/>
        </p:nvCxnSpPr>
        <p:spPr>
          <a:xfrm rot="5400000" flipH="1" flipV="1">
            <a:off x="2978935" y="5093503"/>
            <a:ext cx="328610" cy="1588"/>
          </a:xfrm>
          <a:prstGeom prst="straightConnector1">
            <a:avLst/>
          </a:prstGeom>
          <a:ln w="28575">
            <a:solidFill>
              <a:schemeClr val="bg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สี่เหลี่ยมผืนผ้า 104"/>
          <p:cNvSpPr/>
          <p:nvPr/>
        </p:nvSpPr>
        <p:spPr>
          <a:xfrm>
            <a:off x="285720" y="6000768"/>
            <a:ext cx="8715436" cy="78581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TextBox 105"/>
          <p:cNvSpPr txBox="1"/>
          <p:nvPr/>
        </p:nvSpPr>
        <p:spPr>
          <a:xfrm>
            <a:off x="1214414" y="6078700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000" b="1" dirty="0" smtClean="0">
                <a:solidFill>
                  <a:srgbClr val="000066"/>
                </a:solidFill>
                <a:cs typeface="FreesiaUPC" pitchFamily="34" charset="-34"/>
              </a:rPr>
              <a:t>แผนพัฒนา</a:t>
            </a:r>
            <a:r>
              <a:rPr lang="th-TH" sz="4000" b="1" dirty="0" smtClean="0">
                <a:solidFill>
                  <a:srgbClr val="000066"/>
                </a:solidFill>
                <a:cs typeface="FreesiaUPC" pitchFamily="34" charset="-34"/>
              </a:rPr>
              <a:t>การศึกษาของ</a:t>
            </a:r>
            <a:r>
              <a:rPr lang="th-TH" sz="4000" b="1" dirty="0" smtClean="0">
                <a:solidFill>
                  <a:srgbClr val="000066"/>
                </a:solidFill>
                <a:cs typeface="FreesiaUPC" pitchFamily="34" charset="-34"/>
              </a:rPr>
              <a:t>สถานศึกษา</a:t>
            </a:r>
            <a:endParaRPr lang="th-TH" sz="4000" b="1" dirty="0">
              <a:solidFill>
                <a:srgbClr val="000066"/>
              </a:solidFill>
              <a:cs typeface="FreesiaUPC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546061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 2"/>
          <p:cNvSpPr/>
          <p:nvPr/>
        </p:nvSpPr>
        <p:spPr>
          <a:xfrm>
            <a:off x="357158" y="428604"/>
            <a:ext cx="857256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ทักษะ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แห่งศตวรรษที่ 21 ของนักเรียน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 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	</a:t>
            </a:r>
            <a:r>
              <a:rPr lang="en-US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1</a:t>
            </a:r>
            <a:r>
              <a:rPr lang="en-US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. 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ทักษะด้านการเรียนรู้และนวัตกรรม</a:t>
            </a: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/>
            </a:r>
            <a:br>
              <a:rPr lang="th-TH" sz="2400" b="1" dirty="0" smtClean="0"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 </a:t>
            </a:r>
            <a:r>
              <a:rPr lang="en-US" sz="2400" b="1" dirty="0" smtClean="0">
                <a:latin typeface="FreesiaUPC" pitchFamily="34" charset="-34"/>
                <a:cs typeface="FreesiaUPC" pitchFamily="34" charset="-34"/>
              </a:rPr>
              <a:t>     </a:t>
            </a: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	     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1.1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ความคิดสร้างสรรค์และนวัตกรรม</a:t>
            </a:r>
            <a:b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	     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1.2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การคิดอย่างมีวิจารณญาณและการแก้ปัญหา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	     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1.3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การสื่อสารและความร่วมมือ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 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	</a:t>
            </a:r>
            <a:r>
              <a:rPr lang="en-US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2</a:t>
            </a:r>
            <a:r>
              <a:rPr lang="en-US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. 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ทักษะสารสนเทศ สื่อ และเทคโนโลยี</a:t>
            </a:r>
            <a:r>
              <a:rPr lang="en-US" sz="2400" b="1" dirty="0" smtClean="0">
                <a:latin typeface="FreesiaUPC" pitchFamily="34" charset="-34"/>
                <a:cs typeface="FreesiaUPC" pitchFamily="34" charset="-34"/>
              </a:rPr>
              <a:t/>
            </a:r>
            <a:br>
              <a:rPr lang="en-US" sz="2400" b="1" dirty="0" smtClean="0">
                <a:latin typeface="FreesiaUPC" pitchFamily="34" charset="-34"/>
                <a:cs typeface="FreesiaUPC" pitchFamily="34" charset="-34"/>
              </a:rPr>
            </a:br>
            <a:r>
              <a:rPr lang="en-US" sz="2400" b="1" dirty="0" smtClean="0">
                <a:latin typeface="FreesiaUPC" pitchFamily="34" charset="-34"/>
                <a:cs typeface="FreesiaUPC" pitchFamily="34" charset="-34"/>
              </a:rPr>
              <a:t>          </a:t>
            </a: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	     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2.1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ทักษะด้านสารสนเทศ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	     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2.2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ทักษะด้านสื่อ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2.3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ทักษะด้านเทคโนโลยีสารสนเทศและการสื่อสาร </a:t>
            </a:r>
            <a:b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	</a:t>
            </a:r>
            <a:r>
              <a:rPr lang="en-US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3</a:t>
            </a:r>
            <a:r>
              <a:rPr lang="en-US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. 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ทักษะชีวิตและอาชีพ</a:t>
            </a:r>
            <a:r>
              <a:rPr lang="en-US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en-US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      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    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3.1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ความยืดหยุ่นและความสามารถในการปรับตัว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3.2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การริเริ่มและการกำกับดูแลตนเองได้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3.3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ทักษะด้านสังคมและทักษะข้ามวัฒนธรรม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3.4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การมีผลงานและความรับผิดชอบตรวจสอบได้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</a:t>
            </a:r>
            <a:r>
              <a:rPr lang="en-US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3.5 </a:t>
            </a:r>
            <a:r>
              <a:rPr lang="th-TH" sz="2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ภาวะผู้นำและความรับผิดชอบ</a:t>
            </a:r>
            <a:endParaRPr lang="th-TH" sz="24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สี่เหลี่ยมผืนผ้า 1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ลูกศรขวา 21"/>
          <p:cNvSpPr/>
          <p:nvPr/>
        </p:nvSpPr>
        <p:spPr>
          <a:xfrm>
            <a:off x="2428875" y="2428875"/>
            <a:ext cx="4143375" cy="500063"/>
          </a:xfrm>
          <a:prstGeom prst="rightArrow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 sz="1800"/>
          </a:p>
        </p:txBody>
      </p:sp>
      <p:sp>
        <p:nvSpPr>
          <p:cNvPr id="36868" name="สี่เหลี่ยมผืนผ้า 7"/>
          <p:cNvSpPr>
            <a:spLocks noChangeArrowheads="1"/>
          </p:cNvSpPr>
          <p:nvPr/>
        </p:nvSpPr>
        <p:spPr bwMode="auto">
          <a:xfrm>
            <a:off x="500063" y="139700"/>
            <a:ext cx="8280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3600" b="1">
                <a:latin typeface="Tahoma" pitchFamily="34" charset="0"/>
                <a:cs typeface="Tahoma" pitchFamily="34" charset="0"/>
              </a:rPr>
              <a:t>	</a:t>
            </a:r>
          </a:p>
        </p:txBody>
      </p:sp>
      <p:sp>
        <p:nvSpPr>
          <p:cNvPr id="9" name="วงรี 8"/>
          <p:cNvSpPr/>
          <p:nvPr/>
        </p:nvSpPr>
        <p:spPr>
          <a:xfrm>
            <a:off x="6610350" y="2143125"/>
            <a:ext cx="2319368" cy="100806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เป้าหมายที่ต้องการไปถึง</a:t>
            </a:r>
          </a:p>
        </p:txBody>
      </p:sp>
      <p:sp>
        <p:nvSpPr>
          <p:cNvPr id="12" name="วงรี 11"/>
          <p:cNvSpPr/>
          <p:nvPr/>
        </p:nvSpPr>
        <p:spPr>
          <a:xfrm>
            <a:off x="642938" y="2214563"/>
            <a:ext cx="2087562" cy="1008062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24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  <p:sp>
        <p:nvSpPr>
          <p:cNvPr id="13" name="วงรี 12"/>
          <p:cNvSpPr/>
          <p:nvPr/>
        </p:nvSpPr>
        <p:spPr>
          <a:xfrm>
            <a:off x="3143240" y="2000240"/>
            <a:ext cx="2643206" cy="115093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24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  <p:sp>
        <p:nvSpPr>
          <p:cNvPr id="15" name="สี่เหลี่ยมผืนผ้า 14"/>
          <p:cNvSpPr>
            <a:spLocks noChangeArrowheads="1"/>
          </p:cNvSpPr>
          <p:nvPr/>
        </p:nvSpPr>
        <p:spPr bwMode="auto">
          <a:xfrm>
            <a:off x="757238" y="3214688"/>
            <a:ext cx="17443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h-TH" sz="2000" b="1" dirty="0">
                <a:solidFill>
                  <a:srgbClr val="C00000"/>
                </a:solidFill>
                <a:latin typeface="Tahoma" pitchFamily="34" charset="0"/>
                <a:cs typeface="FreesiaUPC" pitchFamily="34" charset="-34"/>
              </a:rPr>
              <a:t>วิเคราะห์สถานการณ์</a:t>
            </a:r>
          </a:p>
        </p:txBody>
      </p:sp>
      <p:sp>
        <p:nvSpPr>
          <p:cNvPr id="16" name="สี่เหลี่ยมผืนผ้า 15"/>
          <p:cNvSpPr>
            <a:spLocks noChangeArrowheads="1"/>
          </p:cNvSpPr>
          <p:nvPr/>
        </p:nvSpPr>
        <p:spPr bwMode="auto">
          <a:xfrm>
            <a:off x="6824663" y="3192463"/>
            <a:ext cx="19848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h-TH" sz="2000" b="1" dirty="0" smtClean="0">
                <a:solidFill>
                  <a:srgbClr val="C00000"/>
                </a:solidFill>
                <a:latin typeface="Tahoma" pitchFamily="34" charset="0"/>
                <a:cs typeface="FreesiaUPC" pitchFamily="34" charset="-34"/>
              </a:rPr>
              <a:t>เป้าประสงค์ </a:t>
            </a:r>
            <a:r>
              <a:rPr lang="en-US" sz="2000" b="1" dirty="0" smtClean="0">
                <a:solidFill>
                  <a:srgbClr val="C00000"/>
                </a:solidFill>
                <a:latin typeface="Tahoma" pitchFamily="34" charset="0"/>
                <a:cs typeface="FreesiaUPC" pitchFamily="34" charset="-34"/>
              </a:rPr>
              <a:t>/</a:t>
            </a:r>
            <a:r>
              <a:rPr lang="th-TH" sz="2000" b="1" dirty="0" smtClean="0">
                <a:solidFill>
                  <a:srgbClr val="C00000"/>
                </a:solidFill>
                <a:latin typeface="Tahoma" pitchFamily="34" charset="0"/>
                <a:cs typeface="FreesiaUPC" pitchFamily="34" charset="-34"/>
              </a:rPr>
              <a:t>วิสัยทัศน์</a:t>
            </a:r>
            <a:endParaRPr lang="th-TH" sz="2000" dirty="0">
              <a:solidFill>
                <a:srgbClr val="C00000"/>
              </a:solidFill>
              <a:cs typeface="FreesiaUPC" pitchFamily="34" charset="-34"/>
            </a:endParaRPr>
          </a:p>
        </p:txBody>
      </p:sp>
      <p:sp>
        <p:nvSpPr>
          <p:cNvPr id="17" name="สี่เหลี่ยมผืนผ้า 16"/>
          <p:cNvSpPr>
            <a:spLocks noChangeArrowheads="1"/>
          </p:cNvSpPr>
          <p:nvPr/>
        </p:nvSpPr>
        <p:spPr bwMode="auto">
          <a:xfrm>
            <a:off x="2643174" y="3171766"/>
            <a:ext cx="33575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th-TH" sz="2000" b="1" dirty="0" err="1">
                <a:solidFill>
                  <a:srgbClr val="C00000"/>
                </a:solidFill>
                <a:latin typeface="Tahoma" pitchFamily="34" charset="0"/>
                <a:cs typeface="FreesiaUPC" pitchFamily="34" charset="-34"/>
              </a:rPr>
              <a:t>พันธ</a:t>
            </a:r>
            <a:r>
              <a:rPr lang="th-TH" sz="2000" b="1" dirty="0">
                <a:solidFill>
                  <a:srgbClr val="C00000"/>
                </a:solidFill>
                <a:latin typeface="Tahoma" pitchFamily="34" charset="0"/>
                <a:cs typeface="FreesiaUPC" pitchFamily="34" charset="-34"/>
              </a:rPr>
              <a:t>กิจ</a:t>
            </a:r>
            <a:r>
              <a:rPr lang="en-US" sz="2000" b="1" dirty="0">
                <a:solidFill>
                  <a:srgbClr val="C00000"/>
                </a:solidFill>
                <a:latin typeface="Tahoma" pitchFamily="34" charset="0"/>
                <a:cs typeface="FreesiaUPC" pitchFamily="34" charset="-34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Tahoma" pitchFamily="34" charset="0"/>
                <a:cs typeface="FreesiaUPC" pitchFamily="34" charset="-34"/>
              </a:rPr>
              <a:t>/</a:t>
            </a:r>
            <a:r>
              <a:rPr lang="th-TH" sz="2000" b="1" dirty="0" smtClean="0">
                <a:solidFill>
                  <a:srgbClr val="C00000"/>
                </a:solidFill>
                <a:latin typeface="Tahoma" pitchFamily="34" charset="0"/>
                <a:cs typeface="FreesiaUPC" pitchFamily="34" charset="-34"/>
              </a:rPr>
              <a:t>เป้าหมาย </a:t>
            </a:r>
            <a:r>
              <a:rPr lang="en-US" sz="2000" b="1" dirty="0" smtClean="0">
                <a:solidFill>
                  <a:srgbClr val="C00000"/>
                </a:solidFill>
                <a:latin typeface="Tahoma" pitchFamily="34" charset="0"/>
                <a:cs typeface="FreesiaUPC" pitchFamily="34" charset="-34"/>
              </a:rPr>
              <a:t>/</a:t>
            </a:r>
            <a:r>
              <a:rPr lang="th-TH" sz="2000" b="1" dirty="0" smtClean="0">
                <a:solidFill>
                  <a:srgbClr val="C00000"/>
                </a:solidFill>
                <a:latin typeface="Tahoma" pitchFamily="34" charset="0"/>
                <a:cs typeface="FreesiaUPC" pitchFamily="34" charset="-34"/>
              </a:rPr>
              <a:t>กลยุทธ์</a:t>
            </a:r>
            <a:r>
              <a:rPr lang="en-US" sz="2000" b="1" dirty="0" smtClean="0">
                <a:solidFill>
                  <a:srgbClr val="C00000"/>
                </a:solidFill>
                <a:latin typeface="Tahoma" pitchFamily="34" charset="0"/>
                <a:cs typeface="FreesiaUPC" pitchFamily="34" charset="-34"/>
              </a:rPr>
              <a:t>/</a:t>
            </a:r>
            <a:r>
              <a:rPr lang="th-TH" sz="2000" b="1" dirty="0">
                <a:solidFill>
                  <a:srgbClr val="C00000"/>
                </a:solidFill>
                <a:latin typeface="Tahoma" pitchFamily="34" charset="0"/>
                <a:cs typeface="FreesiaUPC" pitchFamily="34" charset="-34"/>
              </a:rPr>
              <a:t>โครงการ </a:t>
            </a:r>
            <a:endParaRPr lang="th-TH" sz="2000" dirty="0">
              <a:solidFill>
                <a:srgbClr val="C00000"/>
              </a:solidFill>
              <a:cs typeface="FreesiaUPC" pitchFamily="34" charset="-34"/>
            </a:endParaRPr>
          </a:p>
        </p:txBody>
      </p:sp>
      <p:sp>
        <p:nvSpPr>
          <p:cNvPr id="18" name="สี่เหลี่ยมผืนผ้า 17"/>
          <p:cNvSpPr/>
          <p:nvPr/>
        </p:nvSpPr>
        <p:spPr>
          <a:xfrm>
            <a:off x="3775075" y="5199063"/>
            <a:ext cx="237917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b="1" dirty="0">
                <a:solidFill>
                  <a:srgbClr val="C00000"/>
                </a:solidFill>
                <a:latin typeface="Tahoma" pitchFamily="34" charset="0"/>
                <a:cs typeface="FreesiaUPC" pitchFamily="34" charset="-34"/>
              </a:rPr>
              <a:t>ตัวชี้วัด </a:t>
            </a:r>
            <a:r>
              <a:rPr lang="en-US" sz="2000" b="1" dirty="0" smtClean="0">
                <a:solidFill>
                  <a:srgbClr val="C00000"/>
                </a:solidFill>
                <a:latin typeface="Tahoma" pitchFamily="34" charset="0"/>
                <a:cs typeface="FreesiaUPC" pitchFamily="34" charset="-34"/>
              </a:rPr>
              <a:t>/</a:t>
            </a:r>
            <a:r>
              <a:rPr lang="th-TH" sz="2000" b="1" dirty="0" smtClean="0">
                <a:solidFill>
                  <a:srgbClr val="C00000"/>
                </a:solidFill>
                <a:latin typeface="Tahoma" pitchFamily="34" charset="0"/>
                <a:cs typeface="FreesiaUPC" pitchFamily="34" charset="-34"/>
              </a:rPr>
              <a:t>เกณฑ์ความสำเร็จ</a:t>
            </a:r>
            <a:endParaRPr lang="th-TH" sz="2000" b="1" dirty="0">
              <a:solidFill>
                <a:srgbClr val="C00000"/>
              </a:solidFill>
              <a:latin typeface="Tahoma" pitchFamily="34" charset="0"/>
              <a:cs typeface="FreesiaUPC" pitchFamily="34" charset="-34"/>
            </a:endParaRPr>
          </a:p>
          <a:p>
            <a:pPr marL="173038" indent="-173038">
              <a:buFont typeface="Arial" pitchFamily="34" charset="0"/>
              <a:buChar char="•"/>
              <a:defRPr/>
            </a:pPr>
            <a:r>
              <a:rPr lang="th-TH" sz="2000" dirty="0" smtClean="0">
                <a:latin typeface="Tahoma" pitchFamily="34" charset="0"/>
                <a:ea typeface="Tahoma" pitchFamily="34" charset="0"/>
                <a:cs typeface="FreesiaUPC" pitchFamily="34" charset="-34"/>
              </a:rPr>
              <a:t>ตัวชี้วัด / เกณฑ์ความสำเร็จ</a:t>
            </a:r>
            <a:endParaRPr lang="th-TH" sz="2000" dirty="0">
              <a:latin typeface="Tahoma" pitchFamily="34" charset="0"/>
              <a:ea typeface="Tahoma" pitchFamily="34" charset="0"/>
              <a:cs typeface="FreesiaUPC" pitchFamily="34" charset="-34"/>
            </a:endParaRPr>
          </a:p>
          <a:p>
            <a:pPr marL="173038" indent="-173038">
              <a:buFont typeface="Arial" pitchFamily="34" charset="0"/>
              <a:buChar char="•"/>
              <a:defRPr/>
            </a:pPr>
            <a:r>
              <a:rPr lang="th-TH" sz="2000" dirty="0">
                <a:latin typeface="Tahoma" pitchFamily="34" charset="0"/>
                <a:ea typeface="Tahoma" pitchFamily="34" charset="0"/>
                <a:cs typeface="FreesiaUPC" pitchFamily="34" charset="-34"/>
              </a:rPr>
              <a:t>การประเมินคุณภาพภายใน</a:t>
            </a:r>
          </a:p>
          <a:p>
            <a:pPr marL="173038" indent="-173038">
              <a:buFont typeface="Arial" pitchFamily="34" charset="0"/>
              <a:buChar char="•"/>
              <a:defRPr/>
            </a:pPr>
            <a:r>
              <a:rPr lang="th-TH" sz="2000" dirty="0">
                <a:latin typeface="Tahoma" pitchFamily="34" charset="0"/>
                <a:ea typeface="Tahoma" pitchFamily="34" charset="0"/>
                <a:cs typeface="FreesiaUPC" pitchFamily="34" charset="-34"/>
              </a:rPr>
              <a:t>ประเมินคุณภาพภายนอก</a:t>
            </a:r>
          </a:p>
        </p:txBody>
      </p:sp>
      <p:grpSp>
        <p:nvGrpSpPr>
          <p:cNvPr id="2" name="กลุ่ม 20"/>
          <p:cNvGrpSpPr>
            <a:grpSpLocks/>
          </p:cNvGrpSpPr>
          <p:nvPr/>
        </p:nvGrpSpPr>
        <p:grpSpPr bwMode="auto">
          <a:xfrm>
            <a:off x="3500438" y="3478778"/>
            <a:ext cx="3564669" cy="1601222"/>
            <a:chOff x="3500460" y="3626329"/>
            <a:chExt cx="3409998" cy="1453675"/>
          </a:xfrm>
        </p:grpSpPr>
        <p:sp>
          <p:nvSpPr>
            <p:cNvPr id="19" name="ลูกศรขวา 18"/>
            <p:cNvSpPr/>
            <p:nvPr/>
          </p:nvSpPr>
          <p:spPr>
            <a:xfrm rot="19398305">
              <a:off x="4305409" y="3626329"/>
              <a:ext cx="2605049" cy="500152"/>
            </a:xfrm>
            <a:prstGeom prst="rightArrow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h-TH" sz="1800"/>
            </a:p>
          </p:txBody>
        </p:sp>
        <p:sp>
          <p:nvSpPr>
            <p:cNvPr id="14" name="วงรี 13"/>
            <p:cNvSpPr/>
            <p:nvPr/>
          </p:nvSpPr>
          <p:spPr>
            <a:xfrm>
              <a:off x="3500460" y="4071763"/>
              <a:ext cx="2286488" cy="1008241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h-TH" sz="18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จะรู้ได้ยังไงว่าไปถึงเป้าหมาย</a:t>
              </a:r>
            </a:p>
          </p:txBody>
        </p:sp>
      </p:grpSp>
      <p:sp>
        <p:nvSpPr>
          <p:cNvPr id="24" name="สี่เหลี่ยมมุมมน 23"/>
          <p:cNvSpPr/>
          <p:nvPr/>
        </p:nvSpPr>
        <p:spPr>
          <a:xfrm>
            <a:off x="142875" y="285750"/>
            <a:ext cx="8858250" cy="71437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3600" b="1" dirty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แนวคิดพื้นฐานในการวางแผน </a:t>
            </a:r>
            <a:r>
              <a:rPr lang="th-TH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(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Planning)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25" name="สี่เหลี่ยมผืนผ้า 24"/>
          <p:cNvSpPr>
            <a:spLocks noChangeArrowheads="1"/>
          </p:cNvSpPr>
          <p:nvPr/>
        </p:nvSpPr>
        <p:spPr bwMode="auto">
          <a:xfrm>
            <a:off x="6929438" y="1000108"/>
            <a:ext cx="22145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h-TH" sz="1800" dirty="0" smtClean="0">
                <a:latin typeface="Tahoma" pitchFamily="34" charset="0"/>
                <a:cs typeface="FreesiaUPC" pitchFamily="34" charset="-34"/>
              </a:rPr>
              <a:t> ผู้เรียน </a:t>
            </a:r>
            <a:r>
              <a:rPr lang="th-TH" sz="1800" dirty="0">
                <a:latin typeface="Tahoma" pitchFamily="34" charset="0"/>
                <a:cs typeface="FreesiaUPC" pitchFamily="34" charset="-34"/>
              </a:rPr>
              <a:t>เก่ง ดี มีสุข</a:t>
            </a:r>
          </a:p>
          <a:p>
            <a:pPr>
              <a:buFont typeface="Arial" pitchFamily="34" charset="0"/>
              <a:buChar char="•"/>
            </a:pPr>
            <a:r>
              <a:rPr lang="th-TH" sz="1800" dirty="0" smtClean="0">
                <a:latin typeface="Tahoma" pitchFamily="34" charset="0"/>
                <a:cs typeface="FreesiaUPC" pitchFamily="34" charset="-34"/>
              </a:rPr>
              <a:t> ผู้รับบริการ</a:t>
            </a:r>
            <a:r>
              <a:rPr lang="th-TH" sz="1800" dirty="0">
                <a:latin typeface="Tahoma" pitchFamily="34" charset="0"/>
                <a:cs typeface="FreesiaUPC" pitchFamily="34" charset="-34"/>
              </a:rPr>
              <a:t>พึงพอใจ</a:t>
            </a:r>
          </a:p>
          <a:p>
            <a:pPr>
              <a:buFont typeface="Arial" pitchFamily="34" charset="0"/>
              <a:buChar char="•"/>
            </a:pPr>
            <a:r>
              <a:rPr lang="th-TH" sz="1800" dirty="0" smtClean="0">
                <a:latin typeface="Tahoma" pitchFamily="34" charset="0"/>
                <a:cs typeface="FreesiaUPC" pitchFamily="34" charset="-34"/>
              </a:rPr>
              <a:t> ประสิทธิภาพ</a:t>
            </a:r>
            <a:r>
              <a:rPr lang="th-TH" sz="1800" dirty="0">
                <a:latin typeface="Tahoma" pitchFamily="34" charset="0"/>
                <a:cs typeface="FreesiaUPC" pitchFamily="34" charset="-34"/>
              </a:rPr>
              <a:t>การทำงาน</a:t>
            </a:r>
          </a:p>
          <a:p>
            <a:pPr>
              <a:buFont typeface="Arial" pitchFamily="34" charset="0"/>
              <a:buChar char="•"/>
            </a:pPr>
            <a:r>
              <a:rPr lang="th-TH" sz="1800" dirty="0" smtClean="0">
                <a:latin typeface="Tahoma" pitchFamily="34" charset="0"/>
                <a:cs typeface="FreesiaUPC" pitchFamily="34" charset="-34"/>
              </a:rPr>
              <a:t> องค์กร</a:t>
            </a:r>
            <a:r>
              <a:rPr lang="th-TH" sz="1800" dirty="0">
                <a:latin typeface="Tahoma" pitchFamily="34" charset="0"/>
                <a:cs typeface="FreesiaUPC" pitchFamily="34" charset="-34"/>
              </a:rPr>
              <a:t>ได้รับการพัฒนา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9" grpId="0" animBg="1"/>
      <p:bldP spid="12" grpId="0" animBg="1"/>
      <p:bldP spid="13" grpId="0" animBg="1"/>
      <p:bldP spid="15" grpId="0"/>
      <p:bldP spid="16" grpId="0"/>
      <p:bldP spid="17" grpId="0"/>
      <p:bldP spid="18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วงรี 3"/>
          <p:cNvSpPr/>
          <p:nvPr/>
        </p:nvSpPr>
        <p:spPr>
          <a:xfrm>
            <a:off x="571472" y="500042"/>
            <a:ext cx="2087562" cy="1008062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24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1643050"/>
            <a:ext cx="8429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ด้านการจัดการศึกษา</a:t>
            </a:r>
            <a:r>
              <a:rPr lang="th-TH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1.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แผน / ผลการดำเนินการจัดการศึกษาทุกหลักสูตร</a:t>
            </a:r>
            <a:r>
              <a:rPr lang="th-TH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ย้อนหลัง 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3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ปี ต่อเนื่อง</a:t>
            </a:r>
            <a:endParaRPr lang="th-TH" dirty="0" smtClean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  <p:graphicFrame>
        <p:nvGraphicFramePr>
          <p:cNvPr id="7" name="ตาราง 6"/>
          <p:cNvGraphicFramePr>
            <a:graphicFrameLocks noGrp="1"/>
          </p:cNvGraphicFramePr>
          <p:nvPr/>
        </p:nvGraphicFramePr>
        <p:xfrm>
          <a:off x="357156" y="2643182"/>
          <a:ext cx="8501124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6854"/>
                <a:gridCol w="1416854"/>
                <a:gridCol w="1416854"/>
                <a:gridCol w="1416854"/>
                <a:gridCol w="1416854"/>
                <a:gridCol w="141685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ปี </a:t>
                      </a:r>
                      <a:r>
                        <a:rPr lang="th-TH" b="1" dirty="0" err="1" smtClean="0">
                          <a:latin typeface="FreesiaUPC" pitchFamily="34" charset="-34"/>
                          <a:cs typeface="FreesiaUPC" pitchFamily="34" charset="-34"/>
                        </a:rPr>
                        <a:t>งป</a:t>
                      </a:r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ม.</a:t>
                      </a:r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กิจกรรม</a:t>
                      </a:r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แผน</a:t>
                      </a:r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ผล</a:t>
                      </a:r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ร้อยละ</a:t>
                      </a:r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สภาพ</a:t>
                      </a:r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2556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พื้นฐาน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978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900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92.02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ไม่บรรลุ</a:t>
                      </a:r>
                      <a:endParaRPr lang="en-US" b="1" dirty="0">
                        <a:solidFill>
                          <a:srgbClr val="C0000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ต่อเนื่อง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876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888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101.36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บรรลุ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ฯลฯ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2557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พื้นฐาน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999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965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96.59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ไม่บรรลุ</a:t>
                      </a:r>
                      <a:endParaRPr lang="en-US" b="1" dirty="0">
                        <a:solidFill>
                          <a:srgbClr val="C0000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ต่อเนื่อง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910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910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100.00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บรรลุ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solidFill>
                            <a:srgbClr val="00206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ฯลฯ</a:t>
                      </a:r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206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วงรี 3"/>
          <p:cNvSpPr/>
          <p:nvPr/>
        </p:nvSpPr>
        <p:spPr>
          <a:xfrm>
            <a:off x="571472" y="500042"/>
            <a:ext cx="2087562" cy="1008062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24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1643050"/>
            <a:ext cx="8429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ด้านการจัดการศึกษา</a:t>
            </a:r>
            <a:r>
              <a:rPr lang="th-TH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2. 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ผลสัมฤทธิ์ทางการเรียนปลายภาค</a:t>
            </a:r>
            <a:r>
              <a:rPr lang="th-TH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</a:t>
            </a:r>
            <a:endParaRPr lang="en-US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  <p:graphicFrame>
        <p:nvGraphicFramePr>
          <p:cNvPr id="6" name="ตาราง 5"/>
          <p:cNvGraphicFramePr>
            <a:graphicFrameLocks noGrp="1"/>
          </p:cNvGraphicFramePr>
          <p:nvPr/>
        </p:nvGraphicFramePr>
        <p:xfrm>
          <a:off x="214280" y="2699404"/>
          <a:ext cx="8715440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544"/>
                <a:gridCol w="871544"/>
                <a:gridCol w="871544"/>
                <a:gridCol w="871544"/>
                <a:gridCol w="871544"/>
                <a:gridCol w="871544"/>
                <a:gridCol w="871544"/>
                <a:gridCol w="871544"/>
                <a:gridCol w="871544"/>
                <a:gridCol w="871544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Freesia News" pitchFamily="34" charset="-34"/>
                          <a:cs typeface="Freesia News" pitchFamily="34" charset="-34"/>
                        </a:rPr>
                        <a:t>ราย</a:t>
                      </a:r>
                      <a:br>
                        <a:rPr lang="th-TH" sz="2400" dirty="0" smtClean="0">
                          <a:latin typeface="Freesia News" pitchFamily="34" charset="-34"/>
                          <a:cs typeface="Freesia News" pitchFamily="34" charset="-34"/>
                        </a:rPr>
                      </a:br>
                      <a:r>
                        <a:rPr lang="th-TH" sz="2400" dirty="0" smtClean="0">
                          <a:latin typeface="Freesia News" pitchFamily="34" charset="-34"/>
                          <a:cs typeface="Freesia News" pitchFamily="34" charset="-34"/>
                        </a:rPr>
                        <a:t>วิชา</a:t>
                      </a:r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solidFill>
                            <a:schemeClr val="bg1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ประถม</a:t>
                      </a:r>
                      <a:endParaRPr lang="en-US" sz="2400" dirty="0">
                        <a:solidFill>
                          <a:schemeClr val="bg1"/>
                        </a:solidFill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solidFill>
                            <a:schemeClr val="bg1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ม.ต้น</a:t>
                      </a:r>
                      <a:endParaRPr lang="en-US" sz="2400" dirty="0">
                        <a:solidFill>
                          <a:schemeClr val="bg1"/>
                        </a:solidFill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Freesia News" pitchFamily="34" charset="-34"/>
                          <a:cs typeface="Freesia News" pitchFamily="34" charset="-34"/>
                        </a:rPr>
                        <a:t>ม.ปลาย</a:t>
                      </a:r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solidFill>
                            <a:srgbClr val="800000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สถาน</a:t>
                      </a:r>
                      <a:br>
                        <a:rPr lang="th-TH" sz="2000" b="1" dirty="0" smtClean="0">
                          <a:solidFill>
                            <a:srgbClr val="800000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</a:br>
                      <a:r>
                        <a:rPr lang="th-TH" sz="2000" b="1" dirty="0" smtClean="0">
                          <a:solidFill>
                            <a:srgbClr val="800000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ศึกษา</a:t>
                      </a:r>
                      <a:endParaRPr lang="en-US" sz="2000" b="1" dirty="0">
                        <a:solidFill>
                          <a:srgbClr val="800000"/>
                        </a:solidFill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solidFill>
                            <a:srgbClr val="800000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ส่วน</a:t>
                      </a:r>
                      <a:br>
                        <a:rPr lang="th-TH" sz="2000" b="1" dirty="0" smtClean="0">
                          <a:solidFill>
                            <a:srgbClr val="800000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</a:br>
                      <a:r>
                        <a:rPr lang="th-TH" sz="2000" b="1" dirty="0" smtClean="0">
                          <a:solidFill>
                            <a:srgbClr val="800000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กลาง</a:t>
                      </a:r>
                      <a:endParaRPr lang="en-US" sz="2000" b="1" dirty="0">
                        <a:solidFill>
                          <a:srgbClr val="800000"/>
                        </a:solidFill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solidFill>
                            <a:srgbClr val="800000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สภาพ</a:t>
                      </a:r>
                      <a:endParaRPr lang="en-US" sz="2000" b="1" dirty="0">
                        <a:solidFill>
                          <a:srgbClr val="800000"/>
                        </a:solidFill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solidFill>
                            <a:schemeClr val="tx1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สถาน</a:t>
                      </a:r>
                      <a:br>
                        <a:rPr lang="th-TH" sz="2000" b="1" dirty="0" smtClean="0">
                          <a:solidFill>
                            <a:schemeClr val="tx1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</a:br>
                      <a:r>
                        <a:rPr lang="th-TH" sz="2000" b="1" dirty="0" smtClean="0">
                          <a:solidFill>
                            <a:schemeClr val="tx1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ศึกษา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solidFill>
                            <a:schemeClr val="tx1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ส่วน</a:t>
                      </a:r>
                      <a:br>
                        <a:rPr lang="th-TH" sz="2000" b="1" dirty="0" smtClean="0">
                          <a:solidFill>
                            <a:schemeClr val="tx1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</a:br>
                      <a:r>
                        <a:rPr lang="th-TH" sz="2000" b="1" dirty="0" smtClean="0">
                          <a:solidFill>
                            <a:schemeClr val="tx1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กลาง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solidFill>
                            <a:schemeClr val="tx1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สภาพ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solidFill>
                            <a:srgbClr val="0000CC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สถาน</a:t>
                      </a:r>
                      <a:br>
                        <a:rPr lang="th-TH" sz="2000" b="1" dirty="0" smtClean="0">
                          <a:solidFill>
                            <a:srgbClr val="0000CC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</a:br>
                      <a:r>
                        <a:rPr lang="th-TH" sz="2000" b="1" dirty="0" smtClean="0">
                          <a:solidFill>
                            <a:srgbClr val="0000CC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ศึกษา</a:t>
                      </a:r>
                      <a:endParaRPr lang="en-US" sz="2000" b="1" dirty="0">
                        <a:solidFill>
                          <a:srgbClr val="0000CC"/>
                        </a:solidFill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solidFill>
                            <a:srgbClr val="0000CC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ส่วน</a:t>
                      </a:r>
                      <a:br>
                        <a:rPr lang="th-TH" sz="2000" b="1" dirty="0" smtClean="0">
                          <a:solidFill>
                            <a:srgbClr val="0000CC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</a:br>
                      <a:r>
                        <a:rPr lang="th-TH" sz="2000" b="1" dirty="0" smtClean="0">
                          <a:solidFill>
                            <a:srgbClr val="0000CC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กลาง</a:t>
                      </a:r>
                      <a:endParaRPr lang="en-US" sz="2000" b="1" dirty="0">
                        <a:solidFill>
                          <a:srgbClr val="0000CC"/>
                        </a:solidFill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solidFill>
                            <a:srgbClr val="0000CC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สภาพ</a:t>
                      </a:r>
                      <a:endParaRPr lang="en-US" sz="2000" b="1" dirty="0">
                        <a:solidFill>
                          <a:srgbClr val="0000CC"/>
                        </a:solidFill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ไทย</a:t>
                      </a:r>
                      <a:endParaRPr lang="en-US" sz="24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b="1" dirty="0" err="1" smtClean="0">
                          <a:latin typeface="Freesia News" pitchFamily="34" charset="-34"/>
                          <a:cs typeface="Freesia News" pitchFamily="34" charset="-34"/>
                        </a:rPr>
                        <a:t>วิทย์</a:t>
                      </a:r>
                      <a:endParaRPr lang="en-US" sz="24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คณิต</a:t>
                      </a:r>
                      <a:endParaRPr lang="en-US" sz="24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อังกฤษ</a:t>
                      </a:r>
                      <a:endParaRPr lang="en-US" sz="24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สังคม</a:t>
                      </a:r>
                      <a:endParaRPr lang="en-US" sz="24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วงรี 3"/>
          <p:cNvSpPr/>
          <p:nvPr/>
        </p:nvSpPr>
        <p:spPr>
          <a:xfrm>
            <a:off x="571472" y="500042"/>
            <a:ext cx="2087562" cy="1008062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24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1643050"/>
            <a:ext cx="8429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ด้านการจัดการศึกษา</a:t>
            </a:r>
            <a:r>
              <a:rPr lang="th-TH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3.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ผลการทดสอบ </a:t>
            </a:r>
            <a:r>
              <a:rPr lang="en-US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N-Net</a:t>
            </a:r>
            <a:r>
              <a:rPr lang="en-US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เปรียบเทียบ  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/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2557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กับ 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/ 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2558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</a:t>
            </a:r>
            <a:endParaRPr lang="en-US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  <p:graphicFrame>
        <p:nvGraphicFramePr>
          <p:cNvPr id="6" name="ตาราง 5"/>
          <p:cNvGraphicFramePr>
            <a:graphicFrameLocks noGrp="1"/>
          </p:cNvGraphicFramePr>
          <p:nvPr/>
        </p:nvGraphicFramePr>
        <p:xfrm>
          <a:off x="285719" y="2643182"/>
          <a:ext cx="8643999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7"/>
                <a:gridCol w="1357322"/>
                <a:gridCol w="1214446"/>
                <a:gridCol w="1000132"/>
                <a:gridCol w="1285884"/>
                <a:gridCol w="1143008"/>
                <a:gridCol w="1071570"/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/>
                      </a:r>
                      <a:br>
                        <a:rPr lang="th-TH" dirty="0" smtClean="0"/>
                      </a:br>
                      <a:r>
                        <a:rPr lang="th-TH" dirty="0" smtClean="0"/>
                        <a:t>สาระ</a:t>
                      </a:r>
                      <a:endParaRPr lang="en-US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ระดับ.......................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2 </a:t>
                      </a:r>
                      <a:r>
                        <a:rPr lang="th-TH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/</a:t>
                      </a:r>
                      <a:r>
                        <a:rPr lang="en-US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2557 </a:t>
                      </a:r>
                      <a:endParaRPr lang="en-US" dirty="0" smtClean="0">
                        <a:solidFill>
                          <a:srgbClr val="000066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1</a:t>
                      </a:r>
                      <a:r>
                        <a:rPr lang="th-TH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</a:t>
                      </a:r>
                      <a:r>
                        <a:rPr lang="th-TH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/ </a:t>
                      </a:r>
                      <a:r>
                        <a:rPr lang="en-US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2558</a:t>
                      </a:r>
                      <a:r>
                        <a:rPr lang="th-TH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</a:t>
                      </a:r>
                      <a:endParaRPr lang="en-US" dirty="0" smtClean="0">
                        <a:solidFill>
                          <a:srgbClr val="000066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solidFill>
                            <a:schemeClr val="tx1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สถานศึกษา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solidFill>
                            <a:schemeClr val="tx1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ระดับชาติ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solidFill>
                            <a:schemeClr val="tx1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สภาพ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solidFill>
                            <a:schemeClr val="tx1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สถานศึกษา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solidFill>
                            <a:schemeClr val="tx1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ระดับชาติ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solidFill>
                            <a:schemeClr val="tx1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สภาพ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Freesia News" pitchFamily="34" charset="-34"/>
                          <a:cs typeface="Freesia News" pitchFamily="34" charset="-34"/>
                        </a:rPr>
                        <a:t>ทักษะการเรียนรู้</a:t>
                      </a:r>
                      <a:endParaRPr lang="en-US" sz="20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Freesia News" pitchFamily="34" charset="-34"/>
                          <a:cs typeface="Freesia News" pitchFamily="34" charset="-34"/>
                        </a:rPr>
                        <a:t>ความรู้พื้นฐาน</a:t>
                      </a:r>
                      <a:endParaRPr lang="en-US" sz="20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Freesia News" pitchFamily="34" charset="-34"/>
                          <a:cs typeface="Freesia News" pitchFamily="34" charset="-34"/>
                        </a:rPr>
                        <a:t>ประกอบอาชีพ</a:t>
                      </a:r>
                      <a:endParaRPr lang="en-US" sz="20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Freesia News" pitchFamily="34" charset="-34"/>
                          <a:cs typeface="Freesia News" pitchFamily="34" charset="-34"/>
                        </a:rPr>
                        <a:t>ทักษะดำเนินชีวิต</a:t>
                      </a:r>
                      <a:endParaRPr lang="en-US" sz="20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Freesia News" pitchFamily="34" charset="-34"/>
                          <a:cs typeface="Freesia News" pitchFamily="34" charset="-34"/>
                        </a:rPr>
                        <a:t>พัฒนาสังคม</a:t>
                      </a:r>
                      <a:endParaRPr lang="en-US" sz="20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วงรี 3"/>
          <p:cNvSpPr/>
          <p:nvPr/>
        </p:nvSpPr>
        <p:spPr>
          <a:xfrm>
            <a:off x="571472" y="428604"/>
            <a:ext cx="2286016" cy="10795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1571612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กิจกรรม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: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600" b="1" dirty="0" err="1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จนท.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แผนงาน , </a:t>
            </a:r>
            <a:r>
              <a:rPr lang="th-TH" sz="3600" b="1" dirty="0" err="1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จนท.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IT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endParaRPr lang="en-US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2357430"/>
            <a:ext cx="870783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1.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สรุปแผน / ผลการดำเนินการจัดการศึกษาทุกหลักสูตร</a:t>
            </a:r>
            <a:r>
              <a:rPr lang="th-TH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ย้อนหลัง 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3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ปี ต่อเนื่อง</a:t>
            </a:r>
            <a:b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2. 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สรุปผลสัมฤทธิ์ทางการเรียนปลายภาค</a:t>
            </a:r>
            <a:r>
              <a:rPr lang="th-TH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</a:t>
            </a:r>
            <a:br>
              <a:rPr lang="th-TH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3.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สรุปผลการทดสอบ </a:t>
            </a:r>
            <a:r>
              <a:rPr lang="en-US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N-Net</a:t>
            </a:r>
            <a:r>
              <a:rPr lang="en-US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เปรียบเทียบ  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/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2557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กับ 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/ 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2558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b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วิเคราะห์ข้อมูลว่า</a:t>
            </a:r>
            <a:b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. จากข้อมูลสภาพการจัดการศึกษาเป็นอย่างไร</a:t>
            </a:r>
            <a:b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2.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จากสภาพการจัดการศึกษาที่เกิดขึ้น ควรมีแนวทางการพัฒนาอย่างไร</a:t>
            </a:r>
            <a:b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3.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ผลสัมฤทธิ์ทางการเรียนปลายภาค ควรมีระดับคะแนนเท่าไร เพื่อ</a:t>
            </a:r>
            <a:b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แสดงถึงคุณภาพการจัดการศึกษาของสถานศึกษา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วงรี 3"/>
          <p:cNvSpPr/>
          <p:nvPr/>
        </p:nvSpPr>
        <p:spPr>
          <a:xfrm>
            <a:off x="571472" y="357166"/>
            <a:ext cx="2357454" cy="1150938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1643050"/>
            <a:ext cx="84296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ด้านบริหารการศึกษา</a:t>
            </a:r>
            <a:r>
              <a:rPr lang="th-TH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1.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ผลการประเมินตนเอง</a:t>
            </a:r>
            <a:r>
              <a:rPr lang="th-TH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ย้อนหลัง </a:t>
            </a:r>
            <a:r>
              <a:rPr lang="en-US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3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ปี ต่อเนื่อง  </a:t>
            </a:r>
            <a:b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2.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ผลการประเมินฯ โดยต้นสังกัด  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ครั้งล่าสุด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3.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ผลการประเมินคุณภาพภายนอก 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ครั้งล่าสุด</a:t>
            </a:r>
            <a:r>
              <a:rPr lang="th-TH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endParaRPr lang="th-TH" dirty="0" smtClean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/>
        </p:nvGraphicFramePr>
        <p:xfrm>
          <a:off x="357158" y="3519502"/>
          <a:ext cx="8429682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947"/>
                <a:gridCol w="1404947"/>
                <a:gridCol w="1404947"/>
                <a:gridCol w="1404947"/>
                <a:gridCol w="1404947"/>
                <a:gridCol w="140494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latin typeface="FreesiaUPC" pitchFamily="34" charset="-34"/>
                          <a:cs typeface="FreesiaUPC" pitchFamily="34" charset="-34"/>
                        </a:rPr>
                        <a:t>ผลการประเมิน</a:t>
                      </a:r>
                      <a:endParaRPr lang="en-US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eesiaUPC" pitchFamily="34" charset="-34"/>
                          <a:cs typeface="FreesiaUPC" pitchFamily="34" charset="-34"/>
                        </a:rPr>
                        <a:t>2555</a:t>
                      </a:r>
                      <a:endParaRPr lang="en-US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eesiaUPC" pitchFamily="34" charset="-34"/>
                          <a:cs typeface="FreesiaUPC" pitchFamily="34" charset="-34"/>
                        </a:rPr>
                        <a:t>2556</a:t>
                      </a:r>
                      <a:endParaRPr lang="en-US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eesiaUPC" pitchFamily="34" charset="-34"/>
                          <a:cs typeface="FreesiaUPC" pitchFamily="34" charset="-34"/>
                        </a:rPr>
                        <a:t>2557</a:t>
                      </a:r>
                      <a:endParaRPr lang="en-US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FreesiaUPC" pitchFamily="34" charset="-34"/>
                          <a:cs typeface="FreesiaUPC" pitchFamily="34" charset="-34"/>
                        </a:rPr>
                        <a:t>2558</a:t>
                      </a:r>
                      <a:endParaRPr lang="en-US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>
                          <a:latin typeface="FreesiaUPC" pitchFamily="34" charset="-34"/>
                          <a:cs typeface="FreesiaUPC" pitchFamily="34" charset="-34"/>
                        </a:rPr>
                        <a:t>สภาพ</a:t>
                      </a:r>
                      <a:endParaRPr lang="en-US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ตนเอง</a:t>
                      </a:r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86.</a:t>
                      </a: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0</a:t>
                      </a:r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1 </a:t>
                      </a:r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86.91 </a:t>
                      </a:r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8</a:t>
                      </a: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8</a:t>
                      </a:r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.91 </a:t>
                      </a:r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สูงขึ้นต่อเนื่อง</a:t>
                      </a:r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ต้นสังกัด</a:t>
                      </a:r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88.48</a:t>
                      </a:r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ดี</a:t>
                      </a:r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ภายนอก</a:t>
                      </a:r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FreesiaUPC" pitchFamily="34" charset="-34"/>
                          <a:cs typeface="FreesiaUPC" pitchFamily="34" charset="-34"/>
                        </a:rPr>
                        <a:t>84.48</a:t>
                      </a:r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ดี</a:t>
                      </a:r>
                      <a:endParaRPr lang="en-US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1500174"/>
            <a:ext cx="84296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ด้านบริหารการศึกษา</a:t>
            </a:r>
            <a:r>
              <a:rPr lang="th-TH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4.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แนวทางการพัฒนา</a:t>
            </a:r>
            <a:r>
              <a:rPr lang="th-TH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ที่ระบุไว้ใน </a:t>
            </a:r>
            <a:r>
              <a:rPr lang="en-US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SAR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ปีล่าสุด</a:t>
            </a:r>
            <a:r>
              <a:rPr lang="th-TH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5.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แนวทางการพัฒนา</a:t>
            </a:r>
            <a:r>
              <a:rPr lang="th-TH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ที่ระบุไว้ใน การประเมินฯโดยต้นสังกัด ครั้งล่าสุด</a:t>
            </a:r>
            <a:r>
              <a:rPr lang="en-US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6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.</a:t>
            </a:r>
            <a:r>
              <a:rPr lang="th-TH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แนวทางการพัฒนา</a:t>
            </a:r>
            <a:r>
              <a:rPr lang="th-TH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ที่ระบุไว้ใน การประเมินคุณภาพภายนอก ครั้งล่าสุด</a:t>
            </a:r>
            <a:r>
              <a:rPr lang="th-TH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endParaRPr lang="th-TH" dirty="0" smtClean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graphicFrame>
        <p:nvGraphicFramePr>
          <p:cNvPr id="6" name="ตาราง 5"/>
          <p:cNvGraphicFramePr>
            <a:graphicFrameLocks noGrp="1"/>
          </p:cNvGraphicFramePr>
          <p:nvPr/>
        </p:nvGraphicFramePr>
        <p:xfrm>
          <a:off x="428596" y="3429970"/>
          <a:ext cx="8429685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  <a:gridCol w="1428760"/>
                <a:gridCol w="1214446"/>
                <a:gridCol w="1214446"/>
                <a:gridCol w="1088921"/>
                <a:gridCol w="1625724"/>
              </a:tblGrid>
              <a:tr h="129234"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/>
                        <a:t>แนวทาง</a:t>
                      </a:r>
                      <a:br>
                        <a:rPr lang="th-TH" sz="2400" dirty="0" smtClean="0"/>
                      </a:br>
                      <a:r>
                        <a:rPr lang="th-TH" sz="2400" dirty="0" smtClean="0"/>
                        <a:t>การพัฒนา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/>
                        <a:t>ตนเอง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/>
                        <a:t>ต้นสังกัด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/>
                        <a:t>ภายนอก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/>
                        <a:t>สภาพ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/>
                        <a:t>แนวทาง</a:t>
                      </a:r>
                      <a:br>
                        <a:rPr lang="th-TH" sz="2400" dirty="0" smtClean="0"/>
                      </a:br>
                      <a:r>
                        <a:rPr lang="th-TH" sz="2400" dirty="0" smtClean="0"/>
                        <a:t>การพัฒนา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b="1" dirty="0" smtClean="0">
                          <a:latin typeface="FreesiaUPC" pitchFamily="34" charset="-34"/>
                          <a:cs typeface="FreesiaUPC" pitchFamily="34" charset="-34"/>
                        </a:rPr>
                        <a:t>ด้านบริหาร</a:t>
                      </a:r>
                      <a:endParaRPr lang="en-US" sz="24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b="1" dirty="0" smtClean="0">
                          <a:latin typeface="FreesiaUPC" pitchFamily="34" charset="-34"/>
                          <a:cs typeface="FreesiaUPC" pitchFamily="34" charset="-34"/>
                        </a:rPr>
                        <a:t>ด้านการจัดการ</a:t>
                      </a:r>
                      <a:endParaRPr lang="en-US" sz="24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b="1" dirty="0" smtClean="0">
                          <a:latin typeface="FreesiaUPC" pitchFamily="34" charset="-34"/>
                          <a:cs typeface="FreesiaUPC" pitchFamily="34" charset="-34"/>
                        </a:rPr>
                        <a:t>ด้านการควบคุม</a:t>
                      </a:r>
                      <a:endParaRPr lang="en-US" sz="24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7158" y="5929330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วิเคราะห์ </a:t>
            </a:r>
            <a:r>
              <a:rPr lang="en-US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: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ระบุ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ความสัมพันธ์ของแนวทางหรือทิศทางการพัฒนาทั้ง 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3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ส่วน</a:t>
            </a:r>
            <a:endParaRPr lang="en-US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8" name="วงรี 7"/>
          <p:cNvSpPr/>
          <p:nvPr/>
        </p:nvSpPr>
        <p:spPr>
          <a:xfrm>
            <a:off x="571472" y="357166"/>
            <a:ext cx="2357454" cy="1150938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วงรี 3"/>
          <p:cNvSpPr/>
          <p:nvPr/>
        </p:nvSpPr>
        <p:spPr>
          <a:xfrm>
            <a:off x="571472" y="357166"/>
            <a:ext cx="2286016" cy="11509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1571612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กิจกรรม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2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: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600" b="1" dirty="0" err="1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จนท.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ประกันฯ และ ผู้ร่วมงาน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คน</a:t>
            </a:r>
            <a:endParaRPr lang="en-US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7385" y="2357430"/>
            <a:ext cx="802014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1.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สรุปผลการประเมินตนเอง</a:t>
            </a:r>
            <a:r>
              <a:rPr lang="th-TH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ย้อนหลัง </a:t>
            </a:r>
            <a:r>
              <a:rPr lang="en-US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3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ปี ต่อเนื่อง  </a:t>
            </a:r>
            <a:b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2.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สรุปผลการประเมินฯ โดยต้นสังกัด  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ครั้งล่าสุด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3.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สรุปผลการประเมินคุณภาพภายนอก 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ครั้งล่าสุด</a:t>
            </a:r>
            <a:b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endParaRPr lang="th-TH" b="1" dirty="0" smtClean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  <a:p>
            <a:endParaRPr lang="th-TH" dirty="0" smtClean="0"/>
          </a:p>
          <a:p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วิเคราะห์ข้อมูลว่า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</a:t>
            </a:r>
            <a:r>
              <a:rPr lang="en-US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1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. จาก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ข้อมูลตาม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ข้อ 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1 2 3 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สถานศึกษามีสภาพแต่ละด้านอย่างไร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 </a:t>
            </a:r>
            <a:r>
              <a:rPr lang="en-US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2.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จาก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สภาพที่วิเคราะห์ได้ตาม ข้อ </a:t>
            </a:r>
            <a:r>
              <a:rPr lang="en-US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1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ควรมีแนวทางการพัฒนาอย่างไร</a:t>
            </a:r>
            <a:endParaRPr lang="th-TH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วงรี 3"/>
          <p:cNvSpPr/>
          <p:nvPr/>
        </p:nvSpPr>
        <p:spPr>
          <a:xfrm>
            <a:off x="571472" y="357166"/>
            <a:ext cx="2357454" cy="1150938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/>
        </p:nvGraphicFramePr>
        <p:xfrm>
          <a:off x="357158" y="1632588"/>
          <a:ext cx="857256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428628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การวิเคราะห์สภาพแวดล้อมภายใน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จุดแข็ง (</a:t>
                      </a:r>
                      <a:r>
                        <a:rPr lang="en-US" sz="2800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S</a:t>
                      </a:r>
                      <a:r>
                        <a:rPr lang="th-TH" sz="2800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)</a:t>
                      </a:r>
                      <a:endParaRPr lang="en-US" sz="2800" b="1" dirty="0">
                        <a:solidFill>
                          <a:srgbClr val="000066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rgbClr val="8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จุดอ่อน (</a:t>
                      </a:r>
                      <a:r>
                        <a:rPr lang="en-US" sz="2800" b="1" dirty="0" smtClean="0">
                          <a:solidFill>
                            <a:srgbClr val="8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W</a:t>
                      </a:r>
                      <a:r>
                        <a:rPr lang="th-TH" sz="2800" b="1" dirty="0" smtClean="0">
                          <a:solidFill>
                            <a:srgbClr val="8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)</a:t>
                      </a:r>
                      <a:endParaRPr lang="en-US" sz="2800" b="1" dirty="0">
                        <a:solidFill>
                          <a:srgbClr val="80000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วิเคราะห์สภาพภายในด้าน</a:t>
                      </a:r>
                      <a:br>
                        <a:rPr lang="th-TH" sz="2400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400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วิชาการ  บุคลากร</a:t>
                      </a:r>
                      <a:r>
                        <a:rPr lang="th-TH" sz="24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งบประมาณ และ</a:t>
                      </a:r>
                      <a:br>
                        <a:rPr lang="th-TH" sz="24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4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การบริหารงานทั่วไป</a:t>
                      </a:r>
                      <a:endParaRPr lang="en-US" sz="2400" b="1" dirty="0">
                        <a:solidFill>
                          <a:srgbClr val="000066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="1" dirty="0" smtClean="0">
                          <a:solidFill>
                            <a:srgbClr val="8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วิเคราะห์สภาพการบริหารงานด้าน</a:t>
                      </a:r>
                      <a:br>
                        <a:rPr lang="th-TH" sz="2400" b="1" dirty="0" smtClean="0">
                          <a:solidFill>
                            <a:srgbClr val="8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400" b="1" dirty="0" smtClean="0">
                          <a:solidFill>
                            <a:srgbClr val="8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วิชาการ  บุคลากร</a:t>
                      </a:r>
                      <a:r>
                        <a:rPr lang="th-TH" sz="2400" b="1" baseline="0" dirty="0" smtClean="0">
                          <a:solidFill>
                            <a:srgbClr val="8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งบประมาณ และ</a:t>
                      </a:r>
                      <a:br>
                        <a:rPr lang="th-TH" sz="2400" b="1" baseline="0" dirty="0" smtClean="0">
                          <a:solidFill>
                            <a:srgbClr val="8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400" b="1" baseline="0" dirty="0" smtClean="0">
                          <a:solidFill>
                            <a:srgbClr val="8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การบริหารงานทั่วไป</a:t>
                      </a:r>
                      <a:endParaRPr lang="en-US" sz="2400" b="1" dirty="0" smtClean="0">
                        <a:solidFill>
                          <a:srgbClr val="80000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357158" y="4071942"/>
          <a:ext cx="857256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428628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การวิเคราะห์สภาพแวดล้อมภายนอก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โอกาส (</a:t>
                      </a:r>
                      <a:r>
                        <a:rPr lang="en-US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O</a:t>
                      </a:r>
                      <a:r>
                        <a:rPr lang="th-TH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)</a:t>
                      </a:r>
                      <a:endParaRPr lang="en-US" b="1" dirty="0">
                        <a:solidFill>
                          <a:srgbClr val="000066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solidFill>
                            <a:srgbClr val="8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อุปสรรค (</a:t>
                      </a:r>
                      <a:r>
                        <a:rPr lang="en-US" b="1" dirty="0" smtClean="0">
                          <a:solidFill>
                            <a:srgbClr val="8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T</a:t>
                      </a:r>
                      <a:r>
                        <a:rPr lang="th-TH" b="1" dirty="0" smtClean="0">
                          <a:solidFill>
                            <a:srgbClr val="8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)</a:t>
                      </a:r>
                      <a:endParaRPr lang="en-US" b="1" dirty="0">
                        <a:solidFill>
                          <a:srgbClr val="80000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วิเคราะห์สภาพภายนอกด้าน </a:t>
                      </a:r>
                      <a:br>
                        <a:rPr lang="th-TH" sz="2400" b="1" kern="120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</a:br>
                      <a:r>
                        <a:rPr lang="th-TH" sz="2400" b="1" kern="120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สังคม   เทคโนโลยี   เศรษฐกิจ   นโยบาย  กฎระเบียบ  เครือข่าย </a:t>
                      </a:r>
                      <a:endParaRPr lang="en-US" sz="2400" b="1" dirty="0">
                        <a:solidFill>
                          <a:srgbClr val="000066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="1" kern="1200" dirty="0" smtClean="0">
                          <a:solidFill>
                            <a:srgbClr val="800000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วิเคราะห์สภาพภายนอกด้าน </a:t>
                      </a:r>
                      <a:br>
                        <a:rPr lang="th-TH" sz="2400" b="1" kern="1200" dirty="0" smtClean="0">
                          <a:solidFill>
                            <a:srgbClr val="800000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</a:br>
                      <a:r>
                        <a:rPr lang="th-TH" sz="2400" b="1" kern="1200" dirty="0" smtClean="0">
                          <a:solidFill>
                            <a:srgbClr val="800000"/>
                          </a:solidFill>
                          <a:latin typeface="FreesiaUPC" pitchFamily="34" charset="-34"/>
                          <a:ea typeface="+mn-ea"/>
                          <a:cs typeface="FreesiaUPC" pitchFamily="34" charset="-34"/>
                        </a:rPr>
                        <a:t>สังคม   เทคโนโลยี   เศรษฐกิจ   นโยบาย  กฎระเบียบ  เครือข่าย </a:t>
                      </a:r>
                      <a:endParaRPr lang="en-US" sz="2400" b="1" dirty="0" smtClean="0">
                        <a:solidFill>
                          <a:srgbClr val="80000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571480"/>
            <a:ext cx="69294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6000" b="1" dirty="0" smtClean="0">
                <a:solidFill>
                  <a:srgbClr val="FFFF00"/>
                </a:solidFill>
                <a:cs typeface="FreesiaUPC" pitchFamily="34" charset="-34"/>
              </a:rPr>
              <a:t>แผนพัฒนาการศึกษา</a:t>
            </a:r>
            <a:br>
              <a:rPr lang="th-TH" sz="6000" b="1" dirty="0" smtClean="0">
                <a:solidFill>
                  <a:srgbClr val="FFFF00"/>
                </a:solidFill>
                <a:cs typeface="FreesiaUPC" pitchFamily="34" charset="-34"/>
              </a:rPr>
            </a:br>
            <a:r>
              <a:rPr lang="th-TH" sz="6000" b="1" dirty="0" smtClean="0">
                <a:solidFill>
                  <a:srgbClr val="FFFF00"/>
                </a:solidFill>
                <a:cs typeface="FreesiaUPC" pitchFamily="34" charset="-34"/>
              </a:rPr>
              <a:t>ของสถานศึกษา</a:t>
            </a:r>
            <a:endParaRPr lang="th-TH" sz="6000" b="1" dirty="0">
              <a:solidFill>
                <a:srgbClr val="FFFF00"/>
              </a:solidFill>
              <a:cs typeface="FreesiaUPC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30795" y="3657431"/>
            <a:ext cx="67601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กฎกระทรวงว่าด้วยระบบ หลักเกณฑ์ </a:t>
            </a:r>
          </a:p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และวิธีการประกันคุณภาพการศึกษา</a:t>
            </a:r>
            <a:r>
              <a:rPr lang="en-US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 </a:t>
            </a:r>
            <a: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พ.ศ. </a:t>
            </a:r>
            <a:r>
              <a:rPr lang="en-US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2553</a:t>
            </a:r>
          </a:p>
        </p:txBody>
      </p:sp>
      <p:sp>
        <p:nvSpPr>
          <p:cNvPr id="5" name="แผนผังลำดับงาน: ผสาน 4"/>
          <p:cNvSpPr/>
          <p:nvPr/>
        </p:nvSpPr>
        <p:spPr>
          <a:xfrm>
            <a:off x="3929058" y="2500306"/>
            <a:ext cx="1214446" cy="857256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8596" y="1500174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กิจกรรม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3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: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แบ่งบุคคลที่เหลือเป็น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กลุ่ม</a:t>
            </a:r>
            <a:endParaRPr lang="en-US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2143116"/>
            <a:ext cx="857256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1.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วิเคราะห์สภาพแวดล้อมภายใน</a:t>
            </a:r>
            <a: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วิเคราะห์ข้อมูลว่า</a:t>
            </a:r>
            <a:b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.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สถานศึกษามี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สภาพแวดล้อม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ภายในเป็นอย่างไร</a:t>
            </a:r>
            <a:b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2.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จากสภาพแวดล้อมภายในที่เกิดขึ้น ควรมีแนวทางการพัฒนาการบริหาร</a:t>
            </a:r>
            <a:b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และจัดการศึกษาอย่างไร</a:t>
            </a:r>
            <a: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2.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วิเคราะห์สภาพแวดล้อมภายนอก</a:t>
            </a:r>
            <a:b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วิเคราะห์ข้อมูลว่า</a:t>
            </a:r>
            <a:b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.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ในพื้นที่บริการมี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สภาพแวดล้อม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ภายนอกเป็นอย่างไร</a:t>
            </a:r>
            <a:b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2.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จากสภาพแวดล้อมภายนอกที่เกิดขึ้น ควรมีแนวทางการพัฒนาการบริหารและจัดการศึกษาอย่างไร </a:t>
            </a:r>
            <a: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5" name="วงรี 4"/>
          <p:cNvSpPr/>
          <p:nvPr/>
        </p:nvSpPr>
        <p:spPr>
          <a:xfrm>
            <a:off x="571472" y="357166"/>
            <a:ext cx="2286016" cy="11509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รูปภาพ 3" descr="1008-028-20-106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2500306"/>
            <a:ext cx="1905009" cy="1905009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28662" y="642918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กิจกรรม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4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: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วิเคราะห์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ข้อมูล </a:t>
            </a:r>
            <a:endParaRPr lang="en-US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3" y="1643050"/>
            <a:ext cx="871543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1.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ผู้รับผิดชอบกิจกรรมที่ </a:t>
            </a:r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1 2 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และ </a:t>
            </a:r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3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นำเสนอข้อมูล   ผลการวิเคราะห์</a:t>
            </a:r>
            <a:b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ข้อมูลและแนวทางการพัฒนาให้สมาชิกทุกคนได้รับทราบ </a:t>
            </a:r>
            <a:b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(ไล่ไปทีละกิจกรรม)</a:t>
            </a:r>
            <a:b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2.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สมาชิกทุกคนร่วมอภิปรายว่า ผลการวิเคราะห์ข้อมูลและแนวทาง</a:t>
            </a:r>
            <a:b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การพัฒนาในกิจกรรมที่ </a:t>
            </a:r>
            <a:r>
              <a:rPr lang="en-US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1 2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และ </a:t>
            </a:r>
            <a:r>
              <a:rPr lang="en-US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3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ว่า  มีความเหมาะสมหรือไม่ </a:t>
            </a:r>
            <a:b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อย่างไร หากต้องปรับ จะปรับอย่างไร ด้วยความเห็นชอบของกลุ่ม</a:t>
            </a:r>
            <a:b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สมาชิกทุกคน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(ไล่ไปทีละกิจกรรม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)</a:t>
            </a:r>
            <a:b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3.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สมาชิกทุกคน ร่วมวิเคราะห์ข้อมูลทุกด้านว่า  มีข้อมูลใดที่สะท้อน</a:t>
            </a:r>
            <a:b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ข้อมูลไปในทิศทางเดียวกันหรือไม่ 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ถ้ามี  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ได้แก่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ข้อมูลใด  มีสาเหตุ</a:t>
            </a:r>
            <a:b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มาจากสิ่งใด 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5" name="วงรี 4"/>
          <p:cNvSpPr/>
          <p:nvPr/>
        </p:nvSpPr>
        <p:spPr>
          <a:xfrm>
            <a:off x="571472" y="357166"/>
            <a:ext cx="2286016" cy="11509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รูปภาพ 3" descr="1008-028-20-106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2500306"/>
            <a:ext cx="1905009" cy="1905009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สี่เหลี่ยมผืนผ้า 12"/>
          <p:cNvSpPr/>
          <p:nvPr/>
        </p:nvSpPr>
        <p:spPr>
          <a:xfrm>
            <a:off x="0" y="0"/>
            <a:ext cx="9286908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85754" y="714356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              การวิเคราะห์สภาพการณ์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ของสถานศึกษา</a:t>
            </a:r>
            <a:endParaRPr lang="en-US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500034" y="1643050"/>
            <a:ext cx="850112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      การ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วิเคราะห์สภาพการณ์</a:t>
            </a:r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ด้วยเทคนิค </a:t>
            </a:r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SWOT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ทำให้เรารู้ตนเอง</a:t>
            </a:r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(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รู้เรา</a:t>
            </a:r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) 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รู้จักสภาพแวดล้อม</a:t>
            </a:r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(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รู้เขา</a:t>
            </a:r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) 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ที่ชัดเจน ซึ่ง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จะช่วย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ให้องค์กรทราบข้อมูลทั้งสภาพภายในและภายนอก      ที่มีการเปลี่ยนแปลงไปในด้านต่างๆ 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     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ข้อมูลที่ได้รับ  องค์กรจะ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เป็น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ประโยชน์ต่อ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การกำหนดวิสัยทัศน์ การกำหนดกล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ยุทธ์ขององค์กรที่เหมาะสม   สอดคล้องกับแนวโน้มและการ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เปลี่ยนแปลงในอนาคต </a:t>
            </a:r>
            <a:endParaRPr lang="th-TH" sz="32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2" name="วงรี 11"/>
          <p:cNvSpPr/>
          <p:nvPr/>
        </p:nvSpPr>
        <p:spPr>
          <a:xfrm>
            <a:off x="571472" y="357166"/>
            <a:ext cx="2286016" cy="11509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  <p:sp>
        <p:nvSpPr>
          <p:cNvPr id="14" name="วงรี 13"/>
          <p:cNvSpPr/>
          <p:nvPr/>
        </p:nvSpPr>
        <p:spPr>
          <a:xfrm>
            <a:off x="571472" y="5278458"/>
            <a:ext cx="8143932" cy="1150938"/>
          </a:xfrm>
          <a:prstGeom prst="ellipse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จากข้อมูล  สถานศึกษามีสภาพเป็นอย่างไร </a:t>
            </a:r>
            <a:br>
              <a:rPr lang="th-TH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และควรจะกำหนดวางแผนไปในทิศทางไหน</a:t>
            </a:r>
            <a:endParaRPr lang="th-TH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สี่เหลี่ยมผืนผ้า 12"/>
          <p:cNvSpPr/>
          <p:nvPr/>
        </p:nvSpPr>
        <p:spPr>
          <a:xfrm>
            <a:off x="0" y="0"/>
            <a:ext cx="9286908" cy="6858000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500034" y="1357298"/>
            <a:ext cx="8501122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 </a:t>
            </a:r>
            <a:r>
              <a:rPr lang="th-TH" sz="30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จากข้อมูลทั้งหมด ให้สมาชิกทุกคนทำการประเมินข้อมูล ดังนี้ </a:t>
            </a:r>
            <a:r>
              <a:rPr lang="th-TH" sz="30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30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0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  	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1.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ข้อมูลประกอบด้วยข้อมูลภายในสถานศึกษา (จุดแข็ง / จุดอ่อน) และข้อมูลภายนอกสถานศึกษา (โอกาส / อุปสรรค)</a:t>
            </a:r>
            <a:b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	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. กำหนดให้ข้อมูลแต่ละด้าน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(จุดแข็ง /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จุดอ่อน /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โอกาส / อุปสรรค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) มีระดับคะแนนแต่ละด้านเท่ากับ 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10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b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	</a:t>
            </a: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3.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ให้สมาชิกแต่ละคน ประเมินสภาพข้อมูลแต่ละด้านว่า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           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จากข้อมูลจุดแข็ง  เกื้อหนุนต่อสถานศึกษาที่ระดับคะแนนเท่าใด</a:t>
            </a:r>
            <a:b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	     จากข้อมูลจุดอ่อน </a:t>
            </a:r>
            <a:r>
              <a:rPr lang="en-US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มี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ผลกระทบรุนแรง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ต่อส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ถานศึกษาที่ระดับคะแนนเท่าใด 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	     จากข้อมูลโอกาส  เกื้อหนุน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ต่อสถานศึกษาที่ระดับคะแนนเท่าใด 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            จากข้อมูลอุปสรรค  มีผลกระทบรุนแรงต่อสถานศึกษาที่ระดับคะแนนเท่าใด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 </a:t>
            </a:r>
            <a:b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endParaRPr lang="th-TH" sz="32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2" name="วงรี 11"/>
          <p:cNvSpPr/>
          <p:nvPr/>
        </p:nvSpPr>
        <p:spPr>
          <a:xfrm>
            <a:off x="571472" y="214290"/>
            <a:ext cx="2286016" cy="11509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8662" y="500042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กิจกรรม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5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: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ประเมินสภาพข้อมูล </a:t>
            </a:r>
            <a:endParaRPr lang="en-US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รูปภาพ 3" descr="1008-028-20-106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2500306"/>
            <a:ext cx="1905009" cy="1905009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5754" y="714356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              การ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ประเมิน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สภาพการณ์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ของสถานศึกษา</a:t>
            </a:r>
            <a:endParaRPr lang="en-US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/>
        </p:nvGraphicFramePr>
        <p:xfrm>
          <a:off x="1524000" y="1857364"/>
          <a:ext cx="60960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สี่เหลี่ยมผืนผ้า 7"/>
          <p:cNvSpPr/>
          <p:nvPr/>
        </p:nvSpPr>
        <p:spPr>
          <a:xfrm>
            <a:off x="142844" y="3714752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จุดแข็ง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7715272" y="3714752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จุดอ่อน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3929058" y="1357298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โอกาส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3929058" y="6334804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อุปสรรค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12" name="วงรี 11"/>
          <p:cNvSpPr/>
          <p:nvPr/>
        </p:nvSpPr>
        <p:spPr>
          <a:xfrm>
            <a:off x="571472" y="357166"/>
            <a:ext cx="2286016" cy="11509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5754" y="714356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              การประเมินสภาพการณ์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ของสถานศึกษา</a:t>
            </a:r>
            <a:endParaRPr lang="en-US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/>
        </p:nvGraphicFramePr>
        <p:xfrm>
          <a:off x="1524000" y="1857364"/>
          <a:ext cx="60960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สี่เหลี่ยมผืนผ้า 7"/>
          <p:cNvSpPr/>
          <p:nvPr/>
        </p:nvSpPr>
        <p:spPr>
          <a:xfrm>
            <a:off x="142844" y="3714752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จุดแข็ง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7715272" y="3714752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จุดอ่อน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3929058" y="1357298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โอกาส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3929058" y="6334804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อุปสรรค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71604" y="2228671"/>
            <a:ext cx="29770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เอาจุดแข็งที่มีอยู่มาเสริมสร้าง</a:t>
            </a:r>
            <a:b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และฉก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ฉวยโอกาส</a:t>
            </a:r>
          </a:p>
          <a:p>
            <a:pPr algn="ctr"/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มา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ใช้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ประโยชน์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อย่างเต็มที่</a:t>
            </a:r>
            <a:endParaRPr lang="en-US" sz="2400" b="1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6" name="วงรี 15"/>
          <p:cNvSpPr/>
          <p:nvPr/>
        </p:nvSpPr>
        <p:spPr>
          <a:xfrm>
            <a:off x="571472" y="357166"/>
            <a:ext cx="2286016" cy="11509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สี่เหลี่ยมผืนผ้า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85754" y="714356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              การประเมินสภาพการณ์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ของสถานศึกษา</a:t>
            </a:r>
            <a:endParaRPr lang="en-US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/>
        </p:nvGraphicFramePr>
        <p:xfrm>
          <a:off x="1524000" y="1857364"/>
          <a:ext cx="60960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สี่เหลี่ยมผืนผ้า 7"/>
          <p:cNvSpPr/>
          <p:nvPr/>
        </p:nvSpPr>
        <p:spPr>
          <a:xfrm>
            <a:off x="142844" y="3714752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จุดแข็ง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7715272" y="3714752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จุดอ่อน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3929058" y="1357298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โอกาส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3929058" y="6334804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อุปสรรค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4876" y="1930778"/>
            <a:ext cx="289374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chemeClr val="bg1"/>
                </a:solidFill>
              </a:rPr>
              <a:t>องค์กรมี</a:t>
            </a:r>
            <a:r>
              <a:rPr lang="th-TH" sz="2400" b="1" dirty="0" smtClean="0">
                <a:solidFill>
                  <a:schemeClr val="bg1"/>
                </a:solidFill>
              </a:rPr>
              <a:t>โอกาส มี</a:t>
            </a:r>
            <a:r>
              <a:rPr lang="th-TH" sz="2400" b="1" dirty="0" smtClean="0">
                <a:solidFill>
                  <a:schemeClr val="bg1"/>
                </a:solidFill>
              </a:rPr>
              <a:t>ข้อได้เปรียบ</a:t>
            </a:r>
            <a:br>
              <a:rPr lang="th-TH" sz="2400" b="1" dirty="0" smtClean="0">
                <a:solidFill>
                  <a:schemeClr val="bg1"/>
                </a:solidFill>
              </a:rPr>
            </a:br>
            <a:r>
              <a:rPr lang="th-TH" sz="2400" b="1" dirty="0" smtClean="0">
                <a:solidFill>
                  <a:schemeClr val="bg1"/>
                </a:solidFill>
              </a:rPr>
              <a:t>แต่ติดขัด</a:t>
            </a:r>
            <a:r>
              <a:rPr lang="th-TH" sz="2400" b="1" dirty="0" smtClean="0">
                <a:solidFill>
                  <a:schemeClr val="bg1"/>
                </a:solidFill>
              </a:rPr>
              <a:t>อยู่ที่</a:t>
            </a:r>
            <a:r>
              <a:rPr lang="th-TH" sz="2400" b="1" dirty="0" smtClean="0">
                <a:solidFill>
                  <a:schemeClr val="bg1"/>
                </a:solidFill>
              </a:rPr>
              <a:t>จุดอ่อน</a:t>
            </a:r>
            <a:br>
              <a:rPr lang="th-TH" sz="2400" b="1" dirty="0" smtClean="0">
                <a:solidFill>
                  <a:schemeClr val="bg1"/>
                </a:solidFill>
              </a:rPr>
            </a:br>
            <a:r>
              <a:rPr lang="th-TH" sz="2400" b="1" dirty="0" smtClean="0">
                <a:solidFill>
                  <a:schemeClr val="bg1"/>
                </a:solidFill>
              </a:rPr>
              <a:t>ทางออกที่ดี ต้องแก้ไขจุดอ่อน</a:t>
            </a:r>
            <a:br>
              <a:rPr lang="th-TH" sz="2400" b="1" dirty="0" smtClean="0">
                <a:solidFill>
                  <a:schemeClr val="bg1"/>
                </a:solidFill>
              </a:rPr>
            </a:br>
            <a:r>
              <a:rPr lang="th-TH" sz="2400" b="1" dirty="0" smtClean="0">
                <a:solidFill>
                  <a:schemeClr val="bg1"/>
                </a:solidFill>
              </a:rPr>
              <a:t>ภายใน ให้</a:t>
            </a:r>
            <a:r>
              <a:rPr lang="th-TH" sz="2400" b="1" dirty="0" smtClean="0">
                <a:solidFill>
                  <a:schemeClr val="bg1"/>
                </a:solidFill>
              </a:rPr>
              <a:t>พร้อมที่จะ</a:t>
            </a:r>
            <a:br>
              <a:rPr lang="th-TH" sz="2400" b="1" dirty="0" smtClean="0">
                <a:solidFill>
                  <a:schemeClr val="bg1"/>
                </a:solidFill>
              </a:rPr>
            </a:br>
            <a:r>
              <a:rPr lang="th-TH" sz="2400" b="1" dirty="0" smtClean="0">
                <a:solidFill>
                  <a:schemeClr val="bg1"/>
                </a:solidFill>
              </a:rPr>
              <a:t>ฉกฉวยโอกาสที่เปิดให้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6" name="วงรี 15"/>
          <p:cNvSpPr/>
          <p:nvPr/>
        </p:nvSpPr>
        <p:spPr>
          <a:xfrm>
            <a:off x="571472" y="357166"/>
            <a:ext cx="2286016" cy="11509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71604" y="2228671"/>
            <a:ext cx="29770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เอาจุดแข็งที่มีอยู่มาเสริมสร้าง</a:t>
            </a:r>
            <a:b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และฉก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ฉวยโอกาส</a:t>
            </a:r>
          </a:p>
          <a:p>
            <a:pPr algn="ctr"/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มา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ใช้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ประโยชน์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อย่างเต็มที่</a:t>
            </a:r>
            <a:endParaRPr lang="en-US" sz="2400" b="1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93875" y="357166"/>
            <a:ext cx="603402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กฎกระทรวงว่าด้วยระบบ หลักเกณฑ์ </a:t>
            </a:r>
          </a:p>
          <a:p>
            <a:pPr algn="ctr"/>
            <a:r>
              <a:rPr lang="th-TH" sz="32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และวิธีการประกันคุณภาพการศึกษา</a:t>
            </a:r>
            <a:r>
              <a:rPr lang="en-US" sz="32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 </a:t>
            </a:r>
            <a:r>
              <a:rPr lang="th-TH" sz="32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พ.ศ. </a:t>
            </a:r>
            <a:r>
              <a:rPr lang="en-US" sz="32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2553</a:t>
            </a:r>
          </a:p>
          <a:p>
            <a:pPr algn="ctr"/>
            <a:endParaRPr lang="th-TH" sz="3200" b="1" dirty="0" smtClean="0">
              <a:solidFill>
                <a:schemeClr val="bg1"/>
              </a:solidFill>
              <a:latin typeface="Freesia News" pitchFamily="34" charset="-34"/>
              <a:cs typeface="Freesia News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714488"/>
            <a:ext cx="871543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ข้อ </a:t>
            </a:r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14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ให้สถานศึกษาขั้นพื้นฐานจัดให้มี</a:t>
            </a: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ระบบการประกันคุณภาพภายใน</a:t>
            </a:r>
            <a:r>
              <a:rPr lang="en-US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  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โดยดำเนินการ</a:t>
            </a:r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ดังต่อไปนี้</a:t>
            </a:r>
          </a:p>
          <a:p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 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(</a:t>
            </a:r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1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) กำหนดมาตรฐานการศึกษา</a:t>
            </a: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ของสถานศึกษา</a:t>
            </a:r>
          </a:p>
          <a:p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 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(</a:t>
            </a:r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2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) จัดทำแผนพัฒนาการจัดการศึกษา</a:t>
            </a: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ของสถานศึกษา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ที่มุ่งคุณภาพตามมาตรฐานการศึกษาของสถานศึกษา</a:t>
            </a:r>
          </a:p>
          <a:p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 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(</a:t>
            </a:r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3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) จัดระบบบริหารและสารสนเทศ</a:t>
            </a:r>
          </a:p>
          <a:p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 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(</a:t>
            </a:r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4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) ดำเนินงานตามแผนพัฒนาการจัดการศึกษาของสถานศึกษา</a:t>
            </a:r>
          </a:p>
          <a:p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 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(</a:t>
            </a:r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5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) จัดให้มีการติดตามตรวจสอบคุณภาพการศึกษา</a:t>
            </a:r>
          </a:p>
          <a:p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 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(</a:t>
            </a:r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6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) จัดให้มีการประเมินคุณภาพภายในตามมาตรฐานการศึกษาของสถานศึกษา</a:t>
            </a:r>
          </a:p>
          <a:p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 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(</a:t>
            </a:r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7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) จัดทำรายงานประจำปีที่เป็นรายงานประเมินคุณภาพ</a:t>
            </a:r>
            <a:endParaRPr lang="en-US" b="1" dirty="0">
              <a:solidFill>
                <a:srgbClr val="FFFF00"/>
              </a:solidFill>
              <a:latin typeface="Freesia News" pitchFamily="34" charset="-34"/>
              <a:cs typeface="Freesia News" pitchFamily="34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สี่เหลี่ยมผืนผ้า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85754" y="714356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              การประเมินสภาพการณ์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ของสถานศึกษา</a:t>
            </a:r>
            <a:endParaRPr lang="en-US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/>
        </p:nvGraphicFramePr>
        <p:xfrm>
          <a:off x="1524000" y="1857364"/>
          <a:ext cx="60960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สี่เหลี่ยมผืนผ้า 7"/>
          <p:cNvSpPr/>
          <p:nvPr/>
        </p:nvSpPr>
        <p:spPr>
          <a:xfrm>
            <a:off x="142844" y="3714752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จุดแข็ง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7715272" y="3714752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จุดอ่อน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3929058" y="1357298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โอกาส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3929058" y="6334804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อุปสรรค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00166" y="4431108"/>
            <a:ext cx="312136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rgbClr val="800000"/>
                </a:solidFill>
                <a:latin typeface="FreesiaUPC" pitchFamily="34" charset="-34"/>
                <a:cs typeface="FreesiaUPC" pitchFamily="34" charset="-34"/>
              </a:rPr>
              <a:t>  องค์กรมีข้อได้เปรียบเป็น</a:t>
            </a:r>
            <a:br>
              <a:rPr lang="th-TH" sz="2400" b="1" dirty="0" smtClean="0">
                <a:solidFill>
                  <a:srgbClr val="8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solidFill>
                  <a:srgbClr val="800000"/>
                </a:solidFill>
                <a:latin typeface="FreesiaUPC" pitchFamily="34" charset="-34"/>
                <a:cs typeface="FreesiaUPC" pitchFamily="34" charset="-34"/>
              </a:rPr>
              <a:t>จุดแข็ง  ทางออกที่ดี ควรขยาย</a:t>
            </a:r>
            <a:br>
              <a:rPr lang="th-TH" sz="2400" b="1" dirty="0" smtClean="0">
                <a:solidFill>
                  <a:srgbClr val="8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solidFill>
                  <a:srgbClr val="800000"/>
                </a:solidFill>
                <a:latin typeface="FreesiaUPC" pitchFamily="34" charset="-34"/>
                <a:cs typeface="FreesiaUPC" pitchFamily="34" charset="-34"/>
              </a:rPr>
              <a:t>ขอบข่ายกิจการ เพื่อใช้ประโยชน์</a:t>
            </a:r>
            <a:br>
              <a:rPr lang="th-TH" sz="2400" b="1" dirty="0" smtClean="0">
                <a:solidFill>
                  <a:srgbClr val="8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solidFill>
                  <a:srgbClr val="800000"/>
                </a:solidFill>
                <a:latin typeface="FreesiaUPC" pitchFamily="34" charset="-34"/>
                <a:cs typeface="FreesiaUPC" pitchFamily="34" charset="-34"/>
              </a:rPr>
              <a:t>จากจุดแข็งมาสร้างให้เกิด</a:t>
            </a:r>
            <a:r>
              <a:rPr lang="th-TH" sz="2400" b="1" dirty="0" smtClean="0">
                <a:solidFill>
                  <a:srgbClr val="800000"/>
                </a:solidFill>
                <a:latin typeface="FreesiaUPC" pitchFamily="34" charset="-34"/>
                <a:cs typeface="FreesiaUPC" pitchFamily="34" charset="-34"/>
              </a:rPr>
              <a:t>โอกาส</a:t>
            </a:r>
            <a:endParaRPr lang="en-US" sz="2400" b="1" dirty="0">
              <a:solidFill>
                <a:srgbClr val="800000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6" name="วงรี 15"/>
          <p:cNvSpPr/>
          <p:nvPr/>
        </p:nvSpPr>
        <p:spPr>
          <a:xfrm>
            <a:off x="571472" y="357166"/>
            <a:ext cx="2286016" cy="11509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14876" y="1930778"/>
            <a:ext cx="289374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chemeClr val="bg1"/>
                </a:solidFill>
              </a:rPr>
              <a:t>องค์กรมี</a:t>
            </a:r>
            <a:r>
              <a:rPr lang="th-TH" sz="2400" b="1" dirty="0" smtClean="0">
                <a:solidFill>
                  <a:schemeClr val="bg1"/>
                </a:solidFill>
              </a:rPr>
              <a:t>โอกาส มี</a:t>
            </a:r>
            <a:r>
              <a:rPr lang="th-TH" sz="2400" b="1" dirty="0" smtClean="0">
                <a:solidFill>
                  <a:schemeClr val="bg1"/>
                </a:solidFill>
              </a:rPr>
              <a:t>ข้อได้เปรียบ</a:t>
            </a:r>
            <a:br>
              <a:rPr lang="th-TH" sz="2400" b="1" dirty="0" smtClean="0">
                <a:solidFill>
                  <a:schemeClr val="bg1"/>
                </a:solidFill>
              </a:rPr>
            </a:br>
            <a:r>
              <a:rPr lang="th-TH" sz="2400" b="1" dirty="0" smtClean="0">
                <a:solidFill>
                  <a:schemeClr val="bg1"/>
                </a:solidFill>
              </a:rPr>
              <a:t>แต่ติดขัด</a:t>
            </a:r>
            <a:r>
              <a:rPr lang="th-TH" sz="2400" b="1" dirty="0" smtClean="0">
                <a:solidFill>
                  <a:schemeClr val="bg1"/>
                </a:solidFill>
              </a:rPr>
              <a:t>อยู่ที่</a:t>
            </a:r>
            <a:r>
              <a:rPr lang="th-TH" sz="2400" b="1" dirty="0" smtClean="0">
                <a:solidFill>
                  <a:schemeClr val="bg1"/>
                </a:solidFill>
              </a:rPr>
              <a:t>จุดอ่อน</a:t>
            </a:r>
            <a:br>
              <a:rPr lang="th-TH" sz="2400" b="1" dirty="0" smtClean="0">
                <a:solidFill>
                  <a:schemeClr val="bg1"/>
                </a:solidFill>
              </a:rPr>
            </a:br>
            <a:r>
              <a:rPr lang="th-TH" sz="2400" b="1" dirty="0" smtClean="0">
                <a:solidFill>
                  <a:schemeClr val="bg1"/>
                </a:solidFill>
              </a:rPr>
              <a:t>ทางออกที่ดี ต้องแก้ไขจุดอ่อน</a:t>
            </a:r>
            <a:br>
              <a:rPr lang="th-TH" sz="2400" b="1" dirty="0" smtClean="0">
                <a:solidFill>
                  <a:schemeClr val="bg1"/>
                </a:solidFill>
              </a:rPr>
            </a:br>
            <a:r>
              <a:rPr lang="th-TH" sz="2400" b="1" dirty="0" smtClean="0">
                <a:solidFill>
                  <a:schemeClr val="bg1"/>
                </a:solidFill>
              </a:rPr>
              <a:t>ภายใน ให้</a:t>
            </a:r>
            <a:r>
              <a:rPr lang="th-TH" sz="2400" b="1" dirty="0" smtClean="0">
                <a:solidFill>
                  <a:schemeClr val="bg1"/>
                </a:solidFill>
              </a:rPr>
              <a:t>พร้อมที่จะ</a:t>
            </a:r>
            <a:br>
              <a:rPr lang="th-TH" sz="2400" b="1" dirty="0" smtClean="0">
                <a:solidFill>
                  <a:schemeClr val="bg1"/>
                </a:solidFill>
              </a:rPr>
            </a:br>
            <a:r>
              <a:rPr lang="th-TH" sz="2400" b="1" dirty="0" smtClean="0">
                <a:solidFill>
                  <a:schemeClr val="bg1"/>
                </a:solidFill>
              </a:rPr>
              <a:t>ฉกฉวยโอกาสที่เปิดให้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71604" y="2228671"/>
            <a:ext cx="29770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เอาจุดแข็งที่มีอยู่มาเสริมสร้าง</a:t>
            </a:r>
            <a:b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และฉก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ฉวยโอกาส</a:t>
            </a:r>
          </a:p>
          <a:p>
            <a:pPr algn="ctr"/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มา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ใช้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ประโยชน์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อย่างเต็มที่</a:t>
            </a:r>
            <a:endParaRPr lang="en-US" sz="2400" b="1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สี่เหลี่ยมผืนผ้า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85754" y="714356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              การประเมินสภาพการณ์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ของสถานศึกษา</a:t>
            </a:r>
            <a:endParaRPr lang="en-US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/>
        </p:nvGraphicFramePr>
        <p:xfrm>
          <a:off x="1524000" y="1857364"/>
          <a:ext cx="60960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th-TH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สี่เหลี่ยมผืนผ้า 7"/>
          <p:cNvSpPr/>
          <p:nvPr/>
        </p:nvSpPr>
        <p:spPr>
          <a:xfrm>
            <a:off x="142844" y="3714752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จุดแข็ง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7715272" y="3714752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จุดอ่อน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3929058" y="1357298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โอกาส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3929058" y="6334804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อุปสรรค</a:t>
            </a:r>
            <a:endParaRPr lang="th-TH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3438" y="4214818"/>
            <a:ext cx="293381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องค์กรกำลังเผชิญกับอุปสรรค</a:t>
            </a:r>
            <a:br>
              <a:rPr lang="th-TH" sz="2400" b="1" dirty="0" smtClean="0"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และมีปัญหาจุดอ่อนภายใน</a:t>
            </a:r>
            <a:br>
              <a:rPr lang="th-TH" sz="2400" b="1" dirty="0" smtClean="0"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ทางเลือกที่ดี ต้องตั้งรับหรือ</a:t>
            </a:r>
            <a:br>
              <a:rPr lang="th-TH" sz="2400" b="1" dirty="0" smtClean="0"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หลบหลีกอุปสรรคต่างๆ เพื่อ</a:t>
            </a:r>
            <a:br>
              <a:rPr lang="th-TH" sz="2400" b="1" dirty="0" smtClean="0"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ให้เกิดความสูญเสียที่น้อยที่สุด</a:t>
            </a:r>
            <a:endParaRPr lang="en-US" sz="24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6" name="วงรี 15"/>
          <p:cNvSpPr/>
          <p:nvPr/>
        </p:nvSpPr>
        <p:spPr>
          <a:xfrm>
            <a:off x="571472" y="357166"/>
            <a:ext cx="2286016" cy="11509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00166" y="4431108"/>
            <a:ext cx="312136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rgbClr val="800000"/>
                </a:solidFill>
                <a:latin typeface="FreesiaUPC" pitchFamily="34" charset="-34"/>
                <a:cs typeface="FreesiaUPC" pitchFamily="34" charset="-34"/>
              </a:rPr>
              <a:t>  องค์กรมีข้อได้เปรียบเป็น</a:t>
            </a:r>
            <a:br>
              <a:rPr lang="th-TH" sz="2400" b="1" dirty="0" smtClean="0">
                <a:solidFill>
                  <a:srgbClr val="8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solidFill>
                  <a:srgbClr val="800000"/>
                </a:solidFill>
                <a:latin typeface="FreesiaUPC" pitchFamily="34" charset="-34"/>
                <a:cs typeface="FreesiaUPC" pitchFamily="34" charset="-34"/>
              </a:rPr>
              <a:t>จุดแข็ง  ทางออกที่ดี ควรขยาย</a:t>
            </a:r>
            <a:br>
              <a:rPr lang="th-TH" sz="2400" b="1" dirty="0" smtClean="0">
                <a:solidFill>
                  <a:srgbClr val="8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solidFill>
                  <a:srgbClr val="800000"/>
                </a:solidFill>
                <a:latin typeface="FreesiaUPC" pitchFamily="34" charset="-34"/>
                <a:cs typeface="FreesiaUPC" pitchFamily="34" charset="-34"/>
              </a:rPr>
              <a:t>ขอบข่ายกิจการ เพื่อใช้ประโยชน์</a:t>
            </a:r>
            <a:br>
              <a:rPr lang="th-TH" sz="2400" b="1" dirty="0" smtClean="0">
                <a:solidFill>
                  <a:srgbClr val="8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solidFill>
                  <a:srgbClr val="800000"/>
                </a:solidFill>
                <a:latin typeface="FreesiaUPC" pitchFamily="34" charset="-34"/>
                <a:cs typeface="FreesiaUPC" pitchFamily="34" charset="-34"/>
              </a:rPr>
              <a:t>จากจุดแข็งมาสร้างให้เกิด</a:t>
            </a:r>
            <a:r>
              <a:rPr lang="th-TH" sz="2400" b="1" dirty="0" smtClean="0">
                <a:solidFill>
                  <a:srgbClr val="800000"/>
                </a:solidFill>
                <a:latin typeface="FreesiaUPC" pitchFamily="34" charset="-34"/>
                <a:cs typeface="FreesiaUPC" pitchFamily="34" charset="-34"/>
              </a:rPr>
              <a:t>โอกาส</a:t>
            </a:r>
            <a:endParaRPr lang="en-US" sz="2400" b="1" dirty="0">
              <a:solidFill>
                <a:srgbClr val="800000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14876" y="1930778"/>
            <a:ext cx="289374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chemeClr val="bg1"/>
                </a:solidFill>
              </a:rPr>
              <a:t>องค์กรมี</a:t>
            </a:r>
            <a:r>
              <a:rPr lang="th-TH" sz="2400" b="1" dirty="0" smtClean="0">
                <a:solidFill>
                  <a:schemeClr val="bg1"/>
                </a:solidFill>
              </a:rPr>
              <a:t>โอกาส มี</a:t>
            </a:r>
            <a:r>
              <a:rPr lang="th-TH" sz="2400" b="1" dirty="0" smtClean="0">
                <a:solidFill>
                  <a:schemeClr val="bg1"/>
                </a:solidFill>
              </a:rPr>
              <a:t>ข้อได้เปรียบ</a:t>
            </a:r>
            <a:br>
              <a:rPr lang="th-TH" sz="2400" b="1" dirty="0" smtClean="0">
                <a:solidFill>
                  <a:schemeClr val="bg1"/>
                </a:solidFill>
              </a:rPr>
            </a:br>
            <a:r>
              <a:rPr lang="th-TH" sz="2400" b="1" dirty="0" smtClean="0">
                <a:solidFill>
                  <a:schemeClr val="bg1"/>
                </a:solidFill>
              </a:rPr>
              <a:t>แต่ติดขัด</a:t>
            </a:r>
            <a:r>
              <a:rPr lang="th-TH" sz="2400" b="1" dirty="0" smtClean="0">
                <a:solidFill>
                  <a:schemeClr val="bg1"/>
                </a:solidFill>
              </a:rPr>
              <a:t>อยู่ที่</a:t>
            </a:r>
            <a:r>
              <a:rPr lang="th-TH" sz="2400" b="1" dirty="0" smtClean="0">
                <a:solidFill>
                  <a:schemeClr val="bg1"/>
                </a:solidFill>
              </a:rPr>
              <a:t>จุดอ่อน</a:t>
            </a:r>
            <a:br>
              <a:rPr lang="th-TH" sz="2400" b="1" dirty="0" smtClean="0">
                <a:solidFill>
                  <a:schemeClr val="bg1"/>
                </a:solidFill>
              </a:rPr>
            </a:br>
            <a:r>
              <a:rPr lang="th-TH" sz="2400" b="1" dirty="0" smtClean="0">
                <a:solidFill>
                  <a:schemeClr val="bg1"/>
                </a:solidFill>
              </a:rPr>
              <a:t>ทางออกที่ดี ต้องแก้ไขจุดอ่อน</a:t>
            </a:r>
            <a:br>
              <a:rPr lang="th-TH" sz="2400" b="1" dirty="0" smtClean="0">
                <a:solidFill>
                  <a:schemeClr val="bg1"/>
                </a:solidFill>
              </a:rPr>
            </a:br>
            <a:r>
              <a:rPr lang="th-TH" sz="2400" b="1" dirty="0" smtClean="0">
                <a:solidFill>
                  <a:schemeClr val="bg1"/>
                </a:solidFill>
              </a:rPr>
              <a:t>ภายใน ให้</a:t>
            </a:r>
            <a:r>
              <a:rPr lang="th-TH" sz="2400" b="1" dirty="0" smtClean="0">
                <a:solidFill>
                  <a:schemeClr val="bg1"/>
                </a:solidFill>
              </a:rPr>
              <a:t>พร้อมที่จะ</a:t>
            </a:r>
            <a:br>
              <a:rPr lang="th-TH" sz="2400" b="1" dirty="0" smtClean="0">
                <a:solidFill>
                  <a:schemeClr val="bg1"/>
                </a:solidFill>
              </a:rPr>
            </a:br>
            <a:r>
              <a:rPr lang="th-TH" sz="2400" b="1" dirty="0" smtClean="0">
                <a:solidFill>
                  <a:schemeClr val="bg1"/>
                </a:solidFill>
              </a:rPr>
              <a:t>ฉกฉวยโอกาสที่เปิดให้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71604" y="2228671"/>
            <a:ext cx="29770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เอาจุดแข็งที่มีอยู่มาเสริมสร้าง</a:t>
            </a:r>
            <a:b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และฉก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ฉวยโอกาส</a:t>
            </a:r>
          </a:p>
          <a:p>
            <a:pPr algn="ctr"/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มา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ใช้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ประโยชน์</a:t>
            </a:r>
            <a:r>
              <a:rPr lang="th-TH" sz="2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อย่างเต็มที่</a:t>
            </a:r>
            <a:endParaRPr lang="en-US" sz="2400" b="1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71472" y="1619329"/>
            <a:ext cx="835824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1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. 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สมาชิกทุกคนร่วมสังเคราะห์ข้อมูลทั้งหมด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พร้อมกำหนดแนวทาง</a:t>
            </a:r>
            <a:b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การพัฒนาขึ้นมาใหม่ว่า  </a:t>
            </a:r>
            <a: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  <a:t>...หากต้องการให้สถานศึกษา </a:t>
            </a:r>
            <a: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  <a:t>มีการ</a:t>
            </a:r>
            <a:b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  <a:t>    พัฒนาการปฏิบัติงานและมีผลการปฏิบัติงานที่ดี</a:t>
            </a:r>
            <a: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  <a:t>ขึ้น จะต้อง</a:t>
            </a:r>
            <a: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  <a:t>มี</a:t>
            </a:r>
            <a:b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  <a:t>    แนว</a:t>
            </a:r>
            <a: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  <a:t>ทางการ</a:t>
            </a:r>
            <a: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  <a:t>ดำเนินงานอย่างไร....</a:t>
            </a:r>
            <a: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  <a:t>   </a:t>
            </a:r>
            <a: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</a:t>
            </a:r>
            <a:r>
              <a:rPr lang="en-US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.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สมาชิกทุกคนร่วมวิเคราะห์ว่า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...</a:t>
            </a:r>
            <a: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  <a:t>จาก</a:t>
            </a:r>
            <a: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  <a:t>แนวทางการดำเนินงานที่</a:t>
            </a:r>
            <a:b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  <a:t>    กำหนด 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...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เป้าหมายสูงสุด....ต้องการให้เกิดอะไรขึ้น....</a:t>
            </a:r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3.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สมาชิกทุกคนร่วมวิเคราะห์ว่า 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...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จาก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แนวทางการดำเนินงาน และ</a:t>
            </a:r>
            <a:b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เป้าหมายสูงสุดที่กำหนด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...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สมาชิก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ทุกคนต้องมีพฤติกรรม</a:t>
            </a:r>
            <a:b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การทำงานอย่างไร เพื่อให้เกิดผลตามที่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กำหนด... 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5" name="วงรี 4"/>
          <p:cNvSpPr/>
          <p:nvPr/>
        </p:nvSpPr>
        <p:spPr>
          <a:xfrm>
            <a:off x="571472" y="357166"/>
            <a:ext cx="2286016" cy="11509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28662" y="500042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กิจกรรม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6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: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สังเคราะห์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ข้อมูล </a:t>
            </a:r>
            <a:endParaRPr lang="en-US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รูปภาพ 3" descr="1008-028-20-106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2500306"/>
            <a:ext cx="1905009" cy="1905009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1857364"/>
            <a:ext cx="371477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แนวทางการดำเนินงาน</a:t>
            </a:r>
            <a:endParaRPr lang="en-US" sz="34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5" name="วงรี 4"/>
          <p:cNvSpPr/>
          <p:nvPr/>
        </p:nvSpPr>
        <p:spPr>
          <a:xfrm>
            <a:off x="6143636" y="777863"/>
            <a:ext cx="2500330" cy="107950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เป้าหมายที่ต้องการไปถึง</a:t>
            </a:r>
          </a:p>
        </p:txBody>
      </p:sp>
      <p:cxnSp>
        <p:nvCxnSpPr>
          <p:cNvPr id="10" name="ลูกศรเชื่อมต่อแบบตรง 9"/>
          <p:cNvCxnSpPr/>
          <p:nvPr/>
        </p:nvCxnSpPr>
        <p:spPr>
          <a:xfrm>
            <a:off x="2857488" y="1206491"/>
            <a:ext cx="3071834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4282" y="3214686"/>
            <a:ext cx="507209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เป้าหมายสูงสุดที่ต้องการให้เกิดขึ้น</a:t>
            </a:r>
            <a:endParaRPr lang="en-US" sz="34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71604" y="2357430"/>
            <a:ext cx="342902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นโยบายสถานศึกษา</a:t>
            </a:r>
            <a:endParaRPr lang="en-US" sz="3400" b="1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43042" y="3786190"/>
            <a:ext cx="328614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เป้าประสงค์หลัก</a:t>
            </a:r>
            <a:endParaRPr lang="en-US" sz="3400" b="1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4" name="วงรี 13"/>
          <p:cNvSpPr/>
          <p:nvPr/>
        </p:nvSpPr>
        <p:spPr>
          <a:xfrm>
            <a:off x="6143636" y="2500306"/>
            <a:ext cx="2319368" cy="1008063"/>
          </a:xfrm>
          <a:prstGeom prst="ellipse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วิสัยทัศน์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cxnSp>
        <p:nvCxnSpPr>
          <p:cNvPr id="15" name="ลูกศรเชื่อมต่อแบบตรง 14"/>
          <p:cNvCxnSpPr/>
          <p:nvPr/>
        </p:nvCxnSpPr>
        <p:spPr>
          <a:xfrm>
            <a:off x="5143504" y="2571744"/>
            <a:ext cx="1143008" cy="285752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ลูกศรเชื่อมต่อแบบตรง 15"/>
          <p:cNvCxnSpPr/>
          <p:nvPr/>
        </p:nvCxnSpPr>
        <p:spPr>
          <a:xfrm flipV="1">
            <a:off x="5000628" y="3286124"/>
            <a:ext cx="1428760" cy="642942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สี่เหลี่ยมผืนผ้า 22"/>
          <p:cNvSpPr/>
          <p:nvPr/>
        </p:nvSpPr>
        <p:spPr>
          <a:xfrm>
            <a:off x="214282" y="4429132"/>
            <a:ext cx="8929718" cy="24288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14282" y="4500570"/>
            <a:ext cx="8786874" cy="2246769"/>
          </a:xfrm>
          <a:prstGeom prst="rect">
            <a:avLst/>
          </a:prstGeom>
          <a:solidFill>
            <a:srgbClr val="000066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1.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บอกทิศทางชัดเจน สามารถนำไปสู่การปฏิบัติได้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/>
            </a:r>
            <a:br>
              <a:rPr lang="th-TH" b="1" dirty="0" smtClean="0">
                <a:latin typeface="FreesiaUPC" pitchFamily="34" charset="-34"/>
                <a:cs typeface="FreesiaUPC" pitchFamily="34" charset="-34"/>
              </a:rPr>
            </a:br>
            <a:r>
              <a:rPr lang="en-US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2. </a:t>
            </a:r>
            <a: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เป็นสภาพที่พึ่งปรารถนาในอนาคต เป็นภาพเชิงบวกที่สะท้อนถึงความเป็นเลิศของสถานศึกษาในอนาคต</a:t>
            </a:r>
            <a:br>
              <a:rPr lang="th-TH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3. </a:t>
            </a: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ท้าทายความสามารถของสมาชิกในสถานศึกษา ให้เกิดแรงบันดาลใจใน</a:t>
            </a:r>
            <a:b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การปฏิบัติงานเพื่อให้บรรลุถึงเป้าประสงค์หลักและนโยบายของสถานศึกษา</a:t>
            </a:r>
            <a:endParaRPr lang="en-US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cxnSp>
        <p:nvCxnSpPr>
          <p:cNvPr id="24" name="ลูกศรเชื่อมต่อแบบตรง 23"/>
          <p:cNvCxnSpPr/>
          <p:nvPr/>
        </p:nvCxnSpPr>
        <p:spPr>
          <a:xfrm rot="5400000">
            <a:off x="6930248" y="3928272"/>
            <a:ext cx="857256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857356" y="241679"/>
            <a:ext cx="67151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พฤติกรรมการทำงาน </a:t>
            </a:r>
            <a:r>
              <a:rPr lang="en-US" sz="3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:</a:t>
            </a:r>
            <a:r>
              <a:rPr lang="th-TH" sz="3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ค่านิยมสถานศึกษา</a:t>
            </a:r>
            <a:endParaRPr lang="en-US" sz="3400" b="1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8" name="วงรี 17"/>
          <p:cNvSpPr/>
          <p:nvPr/>
        </p:nvSpPr>
        <p:spPr>
          <a:xfrm>
            <a:off x="500034" y="706426"/>
            <a:ext cx="2286016" cy="11509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ปัจจุบันอยู่ตรงไหน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57488" y="1142984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ความคาดหวังในอนาคต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ที่ต้องการจะเป็น</a:t>
            </a:r>
            <a:endParaRPr lang="en-US" sz="3400" b="1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786" y="2105277"/>
            <a:ext cx="785818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1. </a:t>
            </a:r>
            <a:r>
              <a:rPr lang="th-TH" sz="3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คำนึงถึงผู้รับบริการเป็นสำคัญ</a:t>
            </a:r>
            <a:br>
              <a:rPr lang="th-TH" sz="3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3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2. </a:t>
            </a:r>
            <a:r>
              <a:rPr lang="th-TH" sz="3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กำหนดให้เหมาะสมกับสถานภาพของสถานศึกษา</a:t>
            </a:r>
            <a:br>
              <a:rPr lang="th-TH" sz="3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3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3.</a:t>
            </a:r>
            <a:r>
              <a:rPr lang="th-TH" sz="3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ไม่ควรเขียนเป็นคำคล้องจอง กาพย์ กลอน</a:t>
            </a:r>
            <a:br>
              <a:rPr lang="th-TH" sz="3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4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เพราะ 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อาจไม่ใช่ความต้องการที่แม้จริง เป็นเพียง</a:t>
            </a:r>
          </a:p>
          <a:p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เขียนเพื่อให้มีความคล้องจองกันเท่านั้น </a:t>
            </a:r>
            <a:b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4.</a:t>
            </a:r>
            <a: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สอดคล้อง</a:t>
            </a:r>
            <a: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กับนโยบาย</a:t>
            </a:r>
            <a: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สถานศึกษาและ</a:t>
            </a:r>
            <a: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เป้าประสงค์</a:t>
            </a:r>
            <a: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หลัก</a:t>
            </a:r>
            <a:endParaRPr lang="en-US" sz="3400" b="1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4" name="วงรี 13"/>
          <p:cNvSpPr/>
          <p:nvPr/>
        </p:nvSpPr>
        <p:spPr>
          <a:xfrm>
            <a:off x="500034" y="714356"/>
            <a:ext cx="2319368" cy="100806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วิสัยทัศน์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วงรี 9"/>
          <p:cNvSpPr/>
          <p:nvPr/>
        </p:nvSpPr>
        <p:spPr>
          <a:xfrm>
            <a:off x="3214678" y="285728"/>
            <a:ext cx="2319368" cy="100806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วิสัยทัศน์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11" name="วงรี 10"/>
          <p:cNvSpPr/>
          <p:nvPr/>
        </p:nvSpPr>
        <p:spPr>
          <a:xfrm>
            <a:off x="5857884" y="920739"/>
            <a:ext cx="2319368" cy="1008063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ตัวอย่าง</a:t>
            </a:r>
            <a:endParaRPr lang="th-TH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285720" y="1785926"/>
            <a:ext cx="857256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  </a:t>
            </a:r>
            <a:r>
              <a:rPr lang="th-TH" sz="3200" b="1" dirty="0" smtClean="0">
                <a:solidFill>
                  <a:schemeClr val="bg1"/>
                </a:solidFill>
                <a:latin typeface="Tahoma" pitchFamily="34" charset="0"/>
                <a:cs typeface="FreesiaUPC" pitchFamily="34" charset="-34"/>
              </a:rPr>
              <a:t> 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ภายในปี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2562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ผู้เรียนของศูนย์การศึกษานอกระบบและการศึกษาตามอัธยาศัยอำเภอ........ มีมาตรฐานด้านการเรียนรู้  </a:t>
            </a:r>
            <a:b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สูงขึ้น โดยจัดการเรียนรู้ที่เน้นผู้เรียนเป็นสำคัญ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โดดเด่นด้านการใฝ่รู้ การคิดสร้างสรรค์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มีการบริหารงานแบบร่วมสร้างสรรค์  ด้วยการมีส่วนร่วมของชุมชน </a:t>
            </a:r>
            <a:endParaRPr lang="th-TH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9" name="วงรี 8"/>
          <p:cNvSpPr/>
          <p:nvPr/>
        </p:nvSpPr>
        <p:spPr>
          <a:xfrm>
            <a:off x="428596" y="500042"/>
            <a:ext cx="2462244" cy="1143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เป้าหมายที่ต้องการไปถึง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8596" y="1500174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กิจกรรม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7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: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กำหนด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วิสัยทัศน์</a:t>
            </a:r>
            <a:endParaRPr lang="en-US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2214554"/>
            <a:ext cx="835824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1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. สมาชิกทุกคนเขียนถ้อยคำ ความปรารถนาที่ต้องการให้เกิดขึ้น</a:t>
            </a:r>
            <a:b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กับสถานศึกษาในอนาคต</a:t>
            </a:r>
            <a:b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2.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นำถ้อยคำ ความปรารถนาของสมาชิกทุกคน มาพิจารณาร่วมกัน</a:t>
            </a:r>
            <a:b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พร้อมสังเคราะห์เขียนเป็นวิสัยทัศน์ 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</a:t>
            </a:r>
          </a:p>
          <a:p>
            <a: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00FFFF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...เห็นเป้าหมาย จำง่าย ชัดเจน ท้าทาย มีพลัง มีทิศทาง และทำได้....</a:t>
            </a:r>
            <a:b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9" name="วงรี 8"/>
          <p:cNvSpPr/>
          <p:nvPr/>
        </p:nvSpPr>
        <p:spPr>
          <a:xfrm>
            <a:off x="571472" y="428604"/>
            <a:ext cx="2357454" cy="107950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เป้าหมายที่ต้องการไปถึง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รูปภาพ 3" descr="1008-028-20-106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2500306"/>
            <a:ext cx="1905009" cy="1905009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00042"/>
            <a:ext cx="66399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48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การ</a:t>
            </a:r>
            <a:r>
              <a:rPr lang="th-TH" sz="4800" b="1" dirty="0" err="1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วิเคราะห์อัต</a:t>
            </a:r>
            <a:r>
              <a:rPr lang="th-TH" sz="48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ลักษณ์ / เอกลักษณ์</a:t>
            </a:r>
            <a:endParaRPr lang="th-TH" sz="4800" b="1" dirty="0">
              <a:solidFill>
                <a:srgbClr val="FFFF00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357298"/>
            <a:ext cx="835998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การวิเคราะห์ </a:t>
            </a:r>
            <a:r>
              <a:rPr lang="en-US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en-US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1.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พิจารณาหาคำสำคัญ (</a:t>
            </a:r>
            <a:r>
              <a:rPr lang="en-US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Key word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) จากวิสัยทัศน์ ที่กำหนด</a:t>
            </a:r>
            <a:b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2.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ระดมความคิด พิจารณาว่า คำสำคัญ  ผู้เรียนต้องมี</a:t>
            </a:r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สมรรถนะ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อะไร </a:t>
            </a:r>
            <a:b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   จึงจะมีผลสอดคล้องตามวิสัยทัศน์ ให้กำหนด</a:t>
            </a:r>
            <a:r>
              <a:rPr lang="th-TH" b="1" dirty="0" err="1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เป็น</a:t>
            </a:r>
            <a:r>
              <a:rPr lang="th-TH" b="1" dirty="0" err="1" smtClean="0">
                <a:solidFill>
                  <a:srgbClr val="00B0F0"/>
                </a:solidFill>
                <a:latin typeface="Angsana New" pitchFamily="18" charset="-34"/>
                <a:cs typeface="FreesiaUPC" pitchFamily="34" charset="-34"/>
              </a:rPr>
              <a:t>อัต</a:t>
            </a:r>
            <a:r>
              <a:rPr lang="th-TH" b="1" dirty="0" smtClean="0">
                <a:solidFill>
                  <a:srgbClr val="00B0F0"/>
                </a:solidFill>
                <a:latin typeface="Angsana New" pitchFamily="18" charset="-34"/>
                <a:cs typeface="FreesiaUPC" pitchFamily="34" charset="-34"/>
              </a:rPr>
              <a:t>ลักษณ์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ของสถานศึกษา </a:t>
            </a:r>
            <a:b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3.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เมื่อได้</a:t>
            </a:r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สมรรถนะ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แล้ว  ให้นิยามความหมาย ให้เข้าใจร่วมกัน</a:t>
            </a:r>
            <a:b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4.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พิจารณาว่า </a:t>
            </a:r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สมรรถนะ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ใด ที่สถานศึกษามีความสามารถที่จะดำเนินการ</a:t>
            </a:r>
            <a:b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   ได้โดดเด่น  ให้กำหนดมาเป็น</a:t>
            </a:r>
            <a:r>
              <a:rPr lang="th-TH" b="1" dirty="0" smtClean="0">
                <a:solidFill>
                  <a:srgbClr val="00B0F0"/>
                </a:solidFill>
                <a:latin typeface="Angsana New" pitchFamily="18" charset="-34"/>
                <a:cs typeface="FreesiaUPC" pitchFamily="34" charset="-34"/>
              </a:rPr>
              <a:t>เอกลักษณ์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ของสถานศึกษา</a:t>
            </a:r>
            <a:endParaRPr lang="th-TH" b="1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4714884"/>
            <a:ext cx="862447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สมรรถนะ </a:t>
            </a:r>
            <a:r>
              <a:rPr lang="th-TH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หมายถึง ทักษะ ความรู้  ความสามารถ หรือพฤติกรรมของบุคคลที่จำเป็น</a:t>
            </a:r>
            <a:br>
              <a:rPr lang="th-TH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ในการปฏิบัติงาน และสามารถนำทักษะ  ความรู้  ความสามารถ หรือพฤติกรรมนั้น</a:t>
            </a:r>
            <a:br>
              <a:rPr lang="th-TH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ไปใช้หรือไปสร้างผลงานได้</a:t>
            </a:r>
            <a:r>
              <a:rPr lang="en-US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endParaRPr lang="th-TH" dirty="0">
              <a:solidFill>
                <a:srgbClr val="FFFF00"/>
              </a:solidFill>
              <a:latin typeface="Angsana New" pitchFamily="18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ผืนผ้า 5"/>
          <p:cNvSpPr/>
          <p:nvPr/>
        </p:nvSpPr>
        <p:spPr>
          <a:xfrm>
            <a:off x="0" y="0"/>
            <a:ext cx="9358346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71538" y="571480"/>
            <a:ext cx="6929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60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การประกันคุณภาพภายใน</a:t>
            </a:r>
            <a:endParaRPr lang="th-TH" sz="6000" b="1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2214554"/>
            <a:ext cx="8215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ระบบการ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ประเมินผลและการติดตามตรวจสอบ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คุณภาพ และ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มาตรฐานการศึกษาของสถานศึกษาจากภายใน 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โดย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บุคลากรของสถานศึกษาหรือหน่วยงานต้น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สังกัด</a:t>
            </a:r>
            <a:endParaRPr lang="en-US" sz="3600" dirty="0" smtClean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14480" y="642918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กิจกรรม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8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: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600" b="1" dirty="0" err="1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กำหนดอัต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ลักษณ์ เอกลักษณ์</a:t>
            </a:r>
            <a:endParaRPr lang="en-US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714488"/>
            <a:ext cx="857256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1</a:t>
            </a: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. สมาชิกทุกคน พิจารณาหาคำสำคัญ (</a:t>
            </a:r>
            <a:r>
              <a:rPr lang="en-US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Key word</a:t>
            </a: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) จากวิสัยทัศน์ ที่กำหนดว่า</a:t>
            </a:r>
            <a:b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    ผู้เรียนต้องมีสมรรถนะอะไร </a:t>
            </a:r>
            <a:b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2.</a:t>
            </a: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 นำคำสำคัญ (</a:t>
            </a:r>
            <a:r>
              <a:rPr lang="en-US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Key word</a:t>
            </a: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) ของสมาชิกทุกคน มาพิจารณาร่วมกัน พร้อมวิเคราะห์</a:t>
            </a:r>
            <a:b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    เลือกสมรรถนะเป็น</a:t>
            </a:r>
            <a:r>
              <a:rPr lang="th-TH" b="1" dirty="0" smtClean="0">
                <a:solidFill>
                  <a:srgbClr val="FF0000"/>
                </a:solidFill>
                <a:latin typeface="Freesia News" pitchFamily="34" charset="-34"/>
                <a:cs typeface="Freesia News" pitchFamily="34" charset="-34"/>
              </a:rPr>
              <a:t> </a:t>
            </a:r>
            <a:r>
              <a:rPr lang="th-TH" b="1" dirty="0" err="1" smtClean="0">
                <a:solidFill>
                  <a:srgbClr val="00B0F0"/>
                </a:solidFill>
                <a:latin typeface="Freesia News" pitchFamily="34" charset="-34"/>
                <a:cs typeface="Freesia News" pitchFamily="34" charset="-34"/>
              </a:rPr>
              <a:t>อัต</a:t>
            </a:r>
            <a:r>
              <a:rPr lang="th-TH" b="1" dirty="0" smtClean="0">
                <a:solidFill>
                  <a:srgbClr val="00B0F0"/>
                </a:solidFill>
                <a:latin typeface="Freesia News" pitchFamily="34" charset="-34"/>
                <a:cs typeface="Freesia News" pitchFamily="34" charset="-34"/>
              </a:rPr>
              <a:t>ลักษณ์ของสถานศึกษา </a:t>
            </a: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ที่มีความเหมาะสม  สอดคล้อง</a:t>
            </a:r>
            <a:b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    กับวิสัยทัศน์ และมีความเป็นไปได้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/>
            </a:r>
            <a:b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3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. สมาชิกทุกคน พิจารณาถ้อยคำจากวิสัยทัศน์ว่า  สถานศึกษา มีสมรรถนะเด่น</a:t>
            </a:r>
            <a:b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อะไร </a:t>
            </a:r>
            <a:b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4.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นำสมรรถนะเด่นที่สมาชิกทุกคนกำหนด มาพิจารณาวิเคราะห์เลือกสมรรถนะ</a:t>
            </a:r>
            <a:b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เด่น เป็น </a:t>
            </a:r>
            <a:r>
              <a:rPr lang="th-TH" b="1" dirty="0" smtClean="0">
                <a:solidFill>
                  <a:srgbClr val="00B0F0"/>
                </a:solidFill>
                <a:latin typeface="Freesia News" pitchFamily="34" charset="-34"/>
                <a:cs typeface="Freesia News" pitchFamily="34" charset="-34"/>
              </a:rPr>
              <a:t>เอกลักษณ์ของสถานศึกษา 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ที่มีความเหมาะสม สอดคล้องกับ</a:t>
            </a:r>
            <a:b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วิสัยทัศน์ และมีลักษณะเด่นจริง</a:t>
            </a:r>
            <a:b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5.</a:t>
            </a: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 กำหนดคำนิยาม ความหมายของ </a:t>
            </a:r>
            <a:r>
              <a:rPr lang="th-TH" b="1" dirty="0" err="1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อัต</a:t>
            </a: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ลักษณ์ และ เอกลักษณ์ ที่กำหนด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วงรี 4"/>
          <p:cNvSpPr/>
          <p:nvPr/>
        </p:nvSpPr>
        <p:spPr>
          <a:xfrm>
            <a:off x="428596" y="428604"/>
            <a:ext cx="2462244" cy="107950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เป้าหมายที่ต้องการไปถึง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รูปภาพ 3" descr="1008-028-20-106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2500306"/>
            <a:ext cx="1905009" cy="1905009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>
            <a:alpha val="9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วงรี 6"/>
          <p:cNvSpPr/>
          <p:nvPr/>
        </p:nvSpPr>
        <p:spPr>
          <a:xfrm>
            <a:off x="142844" y="285728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43240" y="285728"/>
            <a:ext cx="285752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นโยบายสถานศึกษา</a:t>
            </a:r>
            <a:endParaRPr lang="en-US" sz="3400" b="1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86512" y="285728"/>
            <a:ext cx="235745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4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เป้าประสงค์หลัก</a:t>
            </a:r>
            <a:endParaRPr lang="en-US" sz="3400" b="1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  <p:cxnSp>
        <p:nvCxnSpPr>
          <p:cNvPr id="12" name="ลูกศรเชื่อมต่อแบบตรง 11"/>
          <p:cNvCxnSpPr/>
          <p:nvPr/>
        </p:nvCxnSpPr>
        <p:spPr>
          <a:xfrm>
            <a:off x="4857752" y="857232"/>
            <a:ext cx="642942" cy="500066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ลูกศรเชื่อมต่อแบบตรง 12"/>
          <p:cNvCxnSpPr/>
          <p:nvPr/>
        </p:nvCxnSpPr>
        <p:spPr>
          <a:xfrm rot="5400000">
            <a:off x="7072330" y="785794"/>
            <a:ext cx="714380" cy="71438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วงรี 17"/>
          <p:cNvSpPr/>
          <p:nvPr/>
        </p:nvSpPr>
        <p:spPr>
          <a:xfrm>
            <a:off x="4929190" y="2706689"/>
            <a:ext cx="2319368" cy="1008063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พันธ</a:t>
            </a: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กิจ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cxnSp>
        <p:nvCxnSpPr>
          <p:cNvPr id="19" name="ลูกศรเชื่อมต่อแบบตรง 18"/>
          <p:cNvCxnSpPr/>
          <p:nvPr/>
        </p:nvCxnSpPr>
        <p:spPr>
          <a:xfrm rot="5400000">
            <a:off x="5644364" y="2277267"/>
            <a:ext cx="857256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วงรี 9"/>
          <p:cNvSpPr/>
          <p:nvPr/>
        </p:nvSpPr>
        <p:spPr>
          <a:xfrm>
            <a:off x="4929190" y="1285860"/>
            <a:ext cx="2319368" cy="100806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วิสัยทัศน์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2910" y="4143380"/>
            <a:ext cx="81439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</a:t>
            </a:r>
            <a:r>
              <a:rPr lang="th-TH" sz="3200" b="1" dirty="0" err="1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พันธ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กิจ 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เป็นการ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บ่ง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บอกถึงสิ่งที่ผู้สร้าง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วิสัยทัศน์  จะต้องทำใน</a:t>
            </a:r>
            <a:b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อนาคตให้แก่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องค์กร ผู้รับบริการ และ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สังคม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เพื่อให้บรรลุวิสัยทัศน์ </a:t>
            </a:r>
            <a:endParaRPr lang="th-TH" sz="3200" b="1" dirty="0" smtClean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  <a:p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                              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...ต้องทำอะไรเพื่อให้บรรลุวิสัยทัศน์ ?...</a:t>
            </a:r>
            <a:endParaRPr lang="en-US" sz="3200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วงรี 17"/>
          <p:cNvSpPr/>
          <p:nvPr/>
        </p:nvSpPr>
        <p:spPr>
          <a:xfrm>
            <a:off x="6286512" y="285728"/>
            <a:ext cx="2319368" cy="1008063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พันธ</a:t>
            </a: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กิจ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cxnSp>
        <p:nvCxnSpPr>
          <p:cNvPr id="19" name="ลูกศรเชื่อมต่อแบบตรง 18"/>
          <p:cNvCxnSpPr/>
          <p:nvPr/>
        </p:nvCxnSpPr>
        <p:spPr>
          <a:xfrm>
            <a:off x="5429256" y="785794"/>
            <a:ext cx="1069982" cy="7931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วงรี 9"/>
          <p:cNvSpPr/>
          <p:nvPr/>
        </p:nvSpPr>
        <p:spPr>
          <a:xfrm>
            <a:off x="3214678" y="285728"/>
            <a:ext cx="2319368" cy="100806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วิสัยทัศน์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11" name="วงรี 10"/>
          <p:cNvSpPr/>
          <p:nvPr/>
        </p:nvSpPr>
        <p:spPr>
          <a:xfrm>
            <a:off x="4714876" y="920739"/>
            <a:ext cx="2319368" cy="1008063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ตัวอย่าง</a:t>
            </a:r>
            <a:endParaRPr lang="th-TH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/>
        </p:nvGraphicFramePr>
        <p:xfrm>
          <a:off x="214282" y="2071678"/>
          <a:ext cx="8715436" cy="4429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58"/>
                <a:gridCol w="5786478"/>
              </a:tblGrid>
              <a:tr h="495037">
                <a:tc>
                  <a:txBody>
                    <a:bodyPr/>
                    <a:lstStyle/>
                    <a:p>
                      <a:pPr algn="ctr"/>
                      <a:r>
                        <a:rPr lang="th-TH" sz="2200" dirty="0" smtClean="0">
                          <a:latin typeface="Tahoma" pitchFamily="34" charset="0"/>
                          <a:cs typeface="FreesiaUPC" pitchFamily="34" charset="-34"/>
                        </a:rPr>
                        <a:t>วิสัยทัศน์</a:t>
                      </a:r>
                      <a:endParaRPr lang="th-TH" sz="2200" dirty="0">
                        <a:latin typeface="Tahoma" pitchFamily="34" charset="0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200" dirty="0" err="1" smtClean="0">
                          <a:latin typeface="Tahoma" pitchFamily="34" charset="0"/>
                          <a:cs typeface="FreesiaUPC" pitchFamily="34" charset="-34"/>
                        </a:rPr>
                        <a:t>พันธ</a:t>
                      </a:r>
                      <a:r>
                        <a:rPr lang="th-TH" sz="2200" dirty="0" smtClean="0">
                          <a:latin typeface="Tahoma" pitchFamily="34" charset="0"/>
                          <a:cs typeface="FreesiaUPC" pitchFamily="34" charset="-34"/>
                        </a:rPr>
                        <a:t>กิจ</a:t>
                      </a:r>
                      <a:endParaRPr lang="th-TH" sz="2200" dirty="0">
                        <a:latin typeface="Tahoma" pitchFamily="34" charset="0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3934119">
                <a:tc>
                  <a:txBody>
                    <a:bodyPr/>
                    <a:lstStyle/>
                    <a:p>
                      <a:r>
                        <a:rPr lang="th-TH" sz="2200" b="1" dirty="0" smtClean="0">
                          <a:solidFill>
                            <a:srgbClr val="0033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ผู้เรียนของศูนย์การศึกษานอกระบบและการศึกษาตามอัธยาศัยอำเภอ........ </a:t>
                      </a:r>
                      <a:r>
                        <a:rPr lang="th-TH" sz="2200" b="1" baseline="0" dirty="0" smtClean="0">
                          <a:solidFill>
                            <a:srgbClr val="0033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</a:t>
                      </a:r>
                      <a:r>
                        <a:rPr lang="th-TH" sz="2200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มีมาตรฐานด้านการเรียนรู้สูงขึ้น</a:t>
                      </a:r>
                      <a:r>
                        <a:rPr lang="th-TH" sz="22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</a:t>
                      </a:r>
                      <a:r>
                        <a:rPr lang="th-TH" sz="2200" b="1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โดยจัดการเรียนรู้ที่เน้นผู้เรียนเป็นสำคัญ </a:t>
                      </a:r>
                      <a:r>
                        <a:rPr lang="en-US" sz="2200" b="1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</a:t>
                      </a:r>
                      <a:r>
                        <a:rPr lang="th-TH" sz="2200" b="1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โดดเด่นด้านการใฝ่รู้ การคิดสร้างสรรค์ </a:t>
                      </a:r>
                      <a:r>
                        <a:rPr lang="en-US" sz="2200" b="1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</a:t>
                      </a:r>
                      <a:r>
                        <a:rPr lang="th-TH" sz="2200" b="1" dirty="0" smtClean="0">
                          <a:solidFill>
                            <a:srgbClr val="0000FF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มีการบริหารงานแบบร่วมสร้างสรรค์  ด้วยการมีส่วนร่วมของชุมชน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1.</a:t>
                      </a:r>
                      <a:r>
                        <a:rPr lang="th-TH" sz="22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ออกแบบการจัดการเรียนรู้ ให้สอคล้องกับมาตรฐานหลักสูตร </a:t>
                      </a:r>
                      <a:br>
                        <a:rPr lang="th-TH" sz="22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en-US" sz="2200" b="1" baseline="0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2.</a:t>
                      </a:r>
                      <a:r>
                        <a:rPr lang="th-TH" sz="2200" b="1" baseline="0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จัดกิจกรรมการเรียนรู้ที่ส่งเสริมให้ผู้เรียน</a:t>
                      </a:r>
                      <a:r>
                        <a:rPr lang="en-US" sz="2200" b="1" baseline="0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</a:t>
                      </a:r>
                      <a:r>
                        <a:rPr lang="th-TH" sz="2200" b="1" baseline="0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มีความสามารถ</a:t>
                      </a:r>
                      <a:br>
                        <a:rPr lang="th-TH" sz="2200" b="1" baseline="0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200" b="1" baseline="0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    ในการคิดสร้างสรรค์ แสวงหาความรู้และพัฒนาตนเองอย่าง  </a:t>
                      </a:r>
                      <a:br>
                        <a:rPr lang="th-TH" sz="2200" b="1" baseline="0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200" b="1" baseline="0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    ต่อเนื่อง</a:t>
                      </a:r>
                      <a:br>
                        <a:rPr lang="th-TH" sz="2200" b="1" baseline="0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en-US" sz="2200" b="1" baseline="0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3.</a:t>
                      </a:r>
                      <a:r>
                        <a:rPr lang="th-TH" sz="2200" b="1" baseline="0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พัฒนากระบวนการจัดการเรียนรู้ และสื่อการเรียนรู้</a:t>
                      </a:r>
                      <a:br>
                        <a:rPr lang="th-TH" sz="2200" b="1" baseline="0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200" b="1" baseline="0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   ที่ส่งเสริมการเรียนรู้ที่เน้นผู้เรียนเป็นสำคัญ</a:t>
                      </a:r>
                      <a:br>
                        <a:rPr lang="th-TH" sz="2200" b="1" baseline="0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en-US" sz="2200" b="1" baseline="0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4.</a:t>
                      </a:r>
                      <a:r>
                        <a:rPr lang="th-TH" sz="2200" b="1" baseline="0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พัฒนาครูผู้สอนให้มีความรู้ ทักษะในการออกแบบการจัด</a:t>
                      </a:r>
                      <a:br>
                        <a:rPr lang="th-TH" sz="2200" b="1" baseline="0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200" b="1" baseline="0" dirty="0" smtClean="0">
                          <a:solidFill>
                            <a:srgbClr val="CC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    กิจกรรมการเรียนรู้ที่เน้นผู้เรียนเป็นสำคัญ</a:t>
                      </a:r>
                      <a:r>
                        <a:rPr lang="th-TH" sz="2200" b="1" baseline="0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/>
                      </a:r>
                      <a:br>
                        <a:rPr lang="th-TH" sz="2200" b="1" baseline="0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en-US" sz="2200" b="1" baseline="0" dirty="0" smtClean="0">
                          <a:solidFill>
                            <a:srgbClr val="0000FF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N </a:t>
                      </a:r>
                      <a:r>
                        <a:rPr lang="th-TH" sz="2200" b="1" baseline="0" dirty="0" smtClean="0">
                          <a:solidFill>
                            <a:srgbClr val="0000FF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.........................................................................................</a:t>
                      </a:r>
                      <a:endParaRPr lang="th-TH" sz="2200" b="1" dirty="0" smtClean="0">
                        <a:solidFill>
                          <a:srgbClr val="0000FF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วงรี 8"/>
          <p:cNvSpPr/>
          <p:nvPr/>
        </p:nvSpPr>
        <p:spPr>
          <a:xfrm>
            <a:off x="71406" y="285728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14480" y="642918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    กิจกรรม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9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: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กำหนด</a:t>
            </a:r>
            <a:r>
              <a:rPr lang="th-TH" sz="3600" b="1" dirty="0" err="1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พันธ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กิจ</a:t>
            </a:r>
            <a:endParaRPr lang="en-US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714488"/>
            <a:ext cx="85725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1.</a:t>
            </a: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 สมาชิกทุกคนร่วมพิจารณาแยกแยะถ้อยคำหลักของวิสัยทัศน์ว่า 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มีถ้อยคำหลักที่สำคัญอะไรบ้าง ต่อการปฏิบัติงาน </a:t>
            </a:r>
            <a:endParaRPr lang="th-TH" b="1" dirty="0" smtClean="0">
              <a:solidFill>
                <a:schemeClr val="bg1"/>
              </a:solidFill>
              <a:latin typeface="Freesia News" pitchFamily="34" charset="-34"/>
              <a:cs typeface="Freesia News" pitchFamily="34" charset="-34"/>
            </a:endParaRPr>
          </a:p>
          <a:p>
            <a:pPr marL="514350" indent="-514350"/>
            <a:r>
              <a:rPr lang="en-US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2. </a:t>
            </a: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พิจารณาว่า แต่ละถ้อยคำที่แยกแยะออกมา 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ต้องดำเนินการอะไร </a:t>
            </a:r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อย่างไร </a:t>
            </a:r>
            <a:b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เพื่ออะไร </a:t>
            </a:r>
          </a:p>
          <a:p>
            <a:pPr marL="514350" indent="-514350"/>
            <a:r>
              <a:rPr lang="en-US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3. </a:t>
            </a: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เขียนข้อความเพื่อกำหนดเป็น</a:t>
            </a:r>
            <a:r>
              <a:rPr lang="th-TH" b="1" dirty="0" err="1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พันธ</a:t>
            </a: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กิจ</a:t>
            </a:r>
            <a:endParaRPr lang="en-US" b="1" dirty="0" smtClean="0">
              <a:solidFill>
                <a:schemeClr val="bg1"/>
              </a:solidFill>
              <a:latin typeface="Freesia News" pitchFamily="34" charset="-34"/>
              <a:cs typeface="Freesia News" pitchFamily="34" charset="-34"/>
            </a:endParaRPr>
          </a:p>
          <a:p>
            <a:pPr marL="514350" indent="-514350"/>
            <a:r>
              <a:rPr lang="en-US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4. </a:t>
            </a: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ตรวจสอบความสอดคล้องของ</a:t>
            </a:r>
            <a:r>
              <a:rPr lang="th-TH" b="1" dirty="0" err="1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พันธ</a:t>
            </a: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กิจว่า  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มีความสอดคล้อง และสะท้อนต่อวิสัยทัศน์ นโยบาย เป้าหมายหลักของสถานศึกษาที่กำหนดไว้ หรือไม่ </a:t>
            </a: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/>
            </a:r>
            <a:b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/>
            </a:r>
            <a:b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b="1" dirty="0" err="1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พันธ</a:t>
            </a: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กิจ </a:t>
            </a:r>
            <a:r>
              <a:rPr lang="en-US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:</a:t>
            </a:r>
            <a:r>
              <a:rPr lang="th-TH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 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ต้องพิจารณาให้ครอบคลุมวิสัยทัศน์ บทบาทหน้าที่ของสถานศึกษา </a:t>
            </a:r>
            <a:r>
              <a:rPr lang="en-US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</a:t>
            </a:r>
            <a:r>
              <a:rPr lang="th-TH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นโยบายที่เกี่ยวข้อง  รวมถึงขอบเขตการบริหารสถานศึกษา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วงรี 4"/>
          <p:cNvSpPr/>
          <p:nvPr/>
        </p:nvSpPr>
        <p:spPr>
          <a:xfrm>
            <a:off x="71406" y="142852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รูปภาพ 3" descr="1008-028-20-106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2500306"/>
            <a:ext cx="1905009" cy="1905009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วงรี 17"/>
          <p:cNvSpPr/>
          <p:nvPr/>
        </p:nvSpPr>
        <p:spPr>
          <a:xfrm>
            <a:off x="6286512" y="428604"/>
            <a:ext cx="2319368" cy="1008063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พันธ</a:t>
            </a: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กิจ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cxnSp>
        <p:nvCxnSpPr>
          <p:cNvPr id="19" name="ลูกศรเชื่อมต่อแบบตรง 18"/>
          <p:cNvCxnSpPr/>
          <p:nvPr/>
        </p:nvCxnSpPr>
        <p:spPr>
          <a:xfrm>
            <a:off x="5429256" y="714356"/>
            <a:ext cx="1069982" cy="7931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วงรี 9"/>
          <p:cNvSpPr/>
          <p:nvPr/>
        </p:nvSpPr>
        <p:spPr>
          <a:xfrm>
            <a:off x="3214678" y="428604"/>
            <a:ext cx="2319368" cy="100806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วิสัยทัศน์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472" y="2840552"/>
            <a:ext cx="814393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4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เป็นผลลัพธ์ที่สถานศึกษา</a:t>
            </a:r>
            <a:r>
              <a:rPr lang="th-TH" sz="34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คาดหวัง</a:t>
            </a:r>
            <a:r>
              <a:rPr lang="th-TH" sz="34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หรือให้สัญญาว่า</a:t>
            </a:r>
            <a:br>
              <a:rPr lang="th-TH" sz="34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sz="34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จะสามารถดำเนินการ</a:t>
            </a:r>
            <a:r>
              <a:rPr lang="th-TH" sz="34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ให้เกิดขึ้นได้ในอนาคต (วิสัยทัศน์)</a:t>
            </a:r>
            <a:r>
              <a:rPr lang="th-TH" sz="34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 ภายในระยะเวลาที่กำหนด หลังจากดำเนินงานตาม</a:t>
            </a:r>
            <a:r>
              <a:rPr lang="th-TH" sz="3400" b="1" dirty="0" err="1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พันธ</a:t>
            </a:r>
            <a:r>
              <a:rPr lang="th-TH" sz="34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กิจแล้ว</a:t>
            </a:r>
          </a:p>
          <a:p>
            <a:pPr algn="ctr"/>
            <a:r>
              <a:rPr lang="th-TH" sz="34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ผลลัพธ์ที่จะเกิดขึ้น คือ เป้าหมาย</a:t>
            </a:r>
            <a:r>
              <a:rPr lang="th-TH" sz="34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/>
            </a:r>
            <a:br>
              <a:rPr lang="th-TH" sz="34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sz="34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   เป้าหมายที่กำหนด จะต้องสะท้อนต่อ</a:t>
            </a:r>
            <a:r>
              <a:rPr lang="th-TH" sz="3400" b="1" dirty="0" err="1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พันธ</a:t>
            </a:r>
            <a:r>
              <a:rPr lang="th-TH" sz="34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กิจ วิสัยทัศน์ นโยบาย และเป้าประสงค์หลัก</a:t>
            </a:r>
          </a:p>
        </p:txBody>
      </p:sp>
      <p:cxnSp>
        <p:nvCxnSpPr>
          <p:cNvPr id="20" name="ลูกศรเชื่อมต่อแบบตรง 19"/>
          <p:cNvCxnSpPr/>
          <p:nvPr/>
        </p:nvCxnSpPr>
        <p:spPr>
          <a:xfrm rot="5400000" flipH="1" flipV="1">
            <a:off x="6536545" y="1321579"/>
            <a:ext cx="571504" cy="500066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ลูกศรเชื่อมต่อแบบตรง 24"/>
          <p:cNvCxnSpPr/>
          <p:nvPr/>
        </p:nvCxnSpPr>
        <p:spPr>
          <a:xfrm rot="10800000">
            <a:off x="5357818" y="990583"/>
            <a:ext cx="1081094" cy="9524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วงรี 27"/>
          <p:cNvSpPr/>
          <p:nvPr/>
        </p:nvSpPr>
        <p:spPr>
          <a:xfrm>
            <a:off x="4786314" y="1643050"/>
            <a:ext cx="2319368" cy="1008063"/>
          </a:xfrm>
          <a:prstGeom prst="ellipse">
            <a:avLst/>
          </a:prstGeom>
          <a:solidFill>
            <a:srgbClr val="00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เป้าหมาย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cxnSp>
        <p:nvCxnSpPr>
          <p:cNvPr id="12" name="ลูกศรเชื่อมต่อแบบตรง 11"/>
          <p:cNvCxnSpPr/>
          <p:nvPr/>
        </p:nvCxnSpPr>
        <p:spPr>
          <a:xfrm rot="5400000">
            <a:off x="6962002" y="1316819"/>
            <a:ext cx="793749" cy="71596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วงรี 10"/>
          <p:cNvSpPr/>
          <p:nvPr/>
        </p:nvSpPr>
        <p:spPr>
          <a:xfrm>
            <a:off x="-32" y="285728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วงรี 17"/>
          <p:cNvSpPr/>
          <p:nvPr/>
        </p:nvSpPr>
        <p:spPr>
          <a:xfrm>
            <a:off x="6286512" y="285728"/>
            <a:ext cx="2319368" cy="1008063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เป้าหมาย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cxnSp>
        <p:nvCxnSpPr>
          <p:cNvPr id="19" name="ลูกศรเชื่อมต่อแบบตรง 18"/>
          <p:cNvCxnSpPr/>
          <p:nvPr/>
        </p:nvCxnSpPr>
        <p:spPr>
          <a:xfrm>
            <a:off x="5429256" y="785794"/>
            <a:ext cx="1069982" cy="7931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วงรี 9"/>
          <p:cNvSpPr/>
          <p:nvPr/>
        </p:nvSpPr>
        <p:spPr>
          <a:xfrm>
            <a:off x="3214678" y="285728"/>
            <a:ext cx="2319368" cy="100806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พันธ</a:t>
            </a: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กิจ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11" name="วงรี 10"/>
          <p:cNvSpPr/>
          <p:nvPr/>
        </p:nvSpPr>
        <p:spPr>
          <a:xfrm>
            <a:off x="4714876" y="920739"/>
            <a:ext cx="2319368" cy="1008063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ตัวอย่าง</a:t>
            </a:r>
            <a:endParaRPr lang="th-TH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graphicFrame>
        <p:nvGraphicFramePr>
          <p:cNvPr id="12" name="ตาราง 11"/>
          <p:cNvGraphicFramePr>
            <a:graphicFrameLocks noGrp="1"/>
          </p:cNvGraphicFramePr>
          <p:nvPr/>
        </p:nvGraphicFramePr>
        <p:xfrm>
          <a:off x="428596" y="2214554"/>
          <a:ext cx="8358246" cy="41188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1898"/>
                <a:gridCol w="5686348"/>
              </a:tblGrid>
              <a:tr h="362022"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err="1" smtClean="0">
                          <a:latin typeface="Freesia News" pitchFamily="34" charset="-34"/>
                          <a:cs typeface="Freesia News" pitchFamily="34" charset="-34"/>
                        </a:rPr>
                        <a:t>พันธ</a:t>
                      </a:r>
                      <a:r>
                        <a:rPr lang="th-TH" sz="2400" dirty="0" smtClean="0">
                          <a:latin typeface="Freesia News" pitchFamily="34" charset="-34"/>
                          <a:cs typeface="Freesia News" pitchFamily="34" charset="-34"/>
                        </a:rPr>
                        <a:t>กิจ</a:t>
                      </a:r>
                      <a:endParaRPr lang="th-TH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Freesia News" pitchFamily="34" charset="-34"/>
                          <a:cs typeface="Freesia News" pitchFamily="34" charset="-34"/>
                        </a:rPr>
                        <a:t>เป้าหมาย</a:t>
                      </a:r>
                      <a:endParaRPr lang="th-TH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1375683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solidFill>
                            <a:srgbClr val="000066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1.</a:t>
                      </a:r>
                      <a:r>
                        <a:rPr lang="th-TH" sz="2400" b="1" baseline="0" dirty="0" smtClean="0">
                          <a:solidFill>
                            <a:srgbClr val="000066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  ออกแบบการจัดการเรียนรู้ ให้สอคล้องกับมาตรฐานหลักสูตร</a:t>
                      </a:r>
                      <a:endParaRPr lang="th-TH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1.</a:t>
                      </a:r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 ผู้เรียนมีความรู้</a:t>
                      </a:r>
                      <a:r>
                        <a:rPr lang="th-TH" sz="2400" b="1" baseline="0" dirty="0" smtClean="0">
                          <a:latin typeface="Freesia News" pitchFamily="34" charset="-34"/>
                          <a:cs typeface="Freesia News" pitchFamily="34" charset="-34"/>
                        </a:rPr>
                        <a:t> </a:t>
                      </a:r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ทักษะ และมีคุณลักษณะอันพึงประสงค์และสมรรถนะสำคัญตามมาตรฐานที่หลักสูตรกำหนด</a:t>
                      </a:r>
                      <a:endParaRPr lang="th-TH" sz="2400" b="1" kern="1200" baseline="0" dirty="0" smtClean="0">
                        <a:solidFill>
                          <a:schemeClr val="dk1"/>
                        </a:solidFill>
                        <a:latin typeface="Freesia News" pitchFamily="34" charset="-34"/>
                        <a:ea typeface="+mn-ea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1619881">
                <a:tc>
                  <a:txBody>
                    <a:bodyPr/>
                    <a:lstStyle/>
                    <a:p>
                      <a:r>
                        <a:rPr lang="en-US" sz="2400" b="1" baseline="0" dirty="0" smtClean="0">
                          <a:solidFill>
                            <a:srgbClr val="000066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2.</a:t>
                      </a:r>
                      <a:r>
                        <a:rPr lang="th-TH" sz="2400" b="1" baseline="0" dirty="0" smtClean="0">
                          <a:solidFill>
                            <a:srgbClr val="000066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 จัดกิจกรรมการเรียนรู้ที่ส่งเสริมให้ผู้เรียน</a:t>
                      </a:r>
                      <a:r>
                        <a:rPr lang="en-US" sz="2400" b="1" baseline="0" dirty="0" smtClean="0">
                          <a:solidFill>
                            <a:srgbClr val="000066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 </a:t>
                      </a:r>
                      <a:r>
                        <a:rPr lang="th-TH" sz="2400" b="1" baseline="0" dirty="0" smtClean="0">
                          <a:solidFill>
                            <a:srgbClr val="000066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มีความสามารถ ในการคิดสร้างสรรค์ แสวงหาความรู้และพัฒนาตนเองอย่าง  </a:t>
                      </a:r>
                      <a:br>
                        <a:rPr lang="th-TH" sz="2400" b="1" baseline="0" dirty="0" smtClean="0">
                          <a:solidFill>
                            <a:srgbClr val="000066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</a:br>
                      <a:r>
                        <a:rPr lang="th-TH" sz="2400" b="1" baseline="0" dirty="0" smtClean="0">
                          <a:solidFill>
                            <a:srgbClr val="000066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ต่อเนื่อง</a:t>
                      </a:r>
                      <a:endParaRPr lang="th-TH" sz="2400" b="1" dirty="0" smtClean="0">
                        <a:solidFill>
                          <a:srgbClr val="000066"/>
                        </a:solidFill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2.</a:t>
                      </a:r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 ผู้เรียนมีทักษะการคิดสร้างสรรค์และสามารถนำไปใช้ประโยชน์ต่อการพัฒนาตนเองได้ </a:t>
                      </a:r>
                      <a:b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</a:br>
                      <a:r>
                        <a:rPr lang="en-US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3.</a:t>
                      </a:r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 ผู้เรียนมีทักษะการแสวงหาความรู้และสามารถนำความรู้ไปใช้ในการพัฒนาตนเองได้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วงรี 7"/>
          <p:cNvSpPr/>
          <p:nvPr/>
        </p:nvSpPr>
        <p:spPr>
          <a:xfrm>
            <a:off x="71406" y="285728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3108" y="642918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กิจกรรม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10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: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กำหนดเป้าหมาย</a:t>
            </a:r>
            <a:endParaRPr lang="en-US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00034" y="1643050"/>
            <a:ext cx="8229600" cy="3286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       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สมาชิก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ทุกคนร่วมพิจารณา </a:t>
            </a:r>
            <a:r>
              <a:rPr kumimoji="0" lang="th-TH" sz="4000" b="1" i="0" u="none" strike="noStrike" kern="1200" cap="none" spc="0" normalizeH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พันธ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กิจ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แต่ละข้อว่า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/>
            </a:r>
            <a:b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</a:b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/>
            </a:r>
            <a:b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</a:b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   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</a:t>
            </a:r>
            <a:r>
              <a:rPr kumimoji="0" lang="th-TH" sz="4000" b="1" i="0" u="none" strike="noStrike" kern="1200" cap="none" spc="0" normalizeH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พันธ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กิจ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แต่ละข้อ มี</a:t>
            </a:r>
            <a:r>
              <a:rPr lang="th-TH" sz="4000" b="1" dirty="0" smtClean="0">
                <a:solidFill>
                  <a:schemeClr val="bg1"/>
                </a:solidFill>
                <a:latin typeface="Tahoma" pitchFamily="34" charset="0"/>
                <a:cs typeface="FreesiaUPC" pitchFamily="34" charset="-34"/>
              </a:rPr>
              <a:t>เป้าหมาย</a:t>
            </a:r>
            <a:r>
              <a:rPr lang="th-TH" sz="4000" b="1" dirty="0" smtClean="0">
                <a:solidFill>
                  <a:schemeClr val="bg1"/>
                </a:solidFill>
                <a:latin typeface="Tahoma" pitchFamily="34" charset="0"/>
                <a:cs typeface="FreesiaUPC" pitchFamily="34" charset="-34"/>
              </a:rPr>
              <a:t>หรือต้องการ</a:t>
            </a:r>
            <a:br>
              <a:rPr lang="th-TH" sz="4000" b="1" dirty="0" smtClean="0">
                <a:solidFill>
                  <a:schemeClr val="bg1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4000" b="1" dirty="0" smtClean="0">
                <a:solidFill>
                  <a:schemeClr val="bg1"/>
                </a:solidFill>
                <a:latin typeface="Tahoma" pitchFamily="34" charset="0"/>
                <a:cs typeface="FreesiaUPC" pitchFamily="34" charset="-34"/>
              </a:rPr>
              <a:t>ให้เกิดผลลัพธ์</a:t>
            </a:r>
            <a:r>
              <a:rPr lang="th-TH" sz="4000" b="1" dirty="0" smtClean="0">
                <a:solidFill>
                  <a:schemeClr val="bg1"/>
                </a:solidFill>
                <a:latin typeface="Tahoma" pitchFamily="34" charset="0"/>
                <a:cs typeface="FreesiaUPC" pitchFamily="34" charset="-34"/>
              </a:rPr>
              <a:t>จากการ</a:t>
            </a:r>
            <a:r>
              <a:rPr lang="th-TH" sz="4000" b="1" dirty="0" smtClean="0">
                <a:solidFill>
                  <a:schemeClr val="bg1"/>
                </a:solidFill>
                <a:latin typeface="Tahoma" pitchFamily="34" charset="0"/>
                <a:cs typeface="FreesiaUPC" pitchFamily="34" charset="-34"/>
              </a:rPr>
              <a:t>ดำเนินงาน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อะไร </a:t>
            </a:r>
            <a:endParaRPr kumimoji="0" lang="th-TH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cs typeface="FreesiaUPC" pitchFamily="34" charset="-34"/>
            </a:endParaRPr>
          </a:p>
        </p:txBody>
      </p:sp>
      <p:sp>
        <p:nvSpPr>
          <p:cNvPr id="5" name="วงรี 4"/>
          <p:cNvSpPr/>
          <p:nvPr/>
        </p:nvSpPr>
        <p:spPr>
          <a:xfrm>
            <a:off x="71406" y="285728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รูปภาพ 3" descr="1008-028-20-106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2500306"/>
            <a:ext cx="1905009" cy="1905009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ผืนผ้า 5"/>
          <p:cNvSpPr/>
          <p:nvPr/>
        </p:nvSpPr>
        <p:spPr>
          <a:xfrm>
            <a:off x="0" y="0"/>
            <a:ext cx="9358346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71538" y="571480"/>
            <a:ext cx="6929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60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มาตรฐานการศึกษา</a:t>
            </a:r>
            <a:endParaRPr lang="th-TH" sz="60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2214554"/>
            <a:ext cx="82153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     ข้อกำหนด</a:t>
            </a:r>
            <a: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เกี่ยวกับคุณลักษณะ คุณภาพ ที่พึงประสงค์และมาตรฐานที่ต้องการให้เกิดขึ้นในสถานศึกษา เพื่อใช้เป็นหลักในการ</a:t>
            </a:r>
            <a: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เทียบเคียง     สำหรับ</a:t>
            </a:r>
            <a: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การส่งเสริมและกำกับดูแล ตรวจสอบ ประเมินผล และประกันคุณภาพทางการศึกษา</a:t>
            </a:r>
            <a:endParaRPr lang="en-US" sz="3600" dirty="0" smtClean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วงรี 17"/>
          <p:cNvSpPr/>
          <p:nvPr/>
        </p:nvSpPr>
        <p:spPr>
          <a:xfrm>
            <a:off x="6286512" y="428604"/>
            <a:ext cx="2319368" cy="1008063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พันธ</a:t>
            </a: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กิจ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cxnSp>
        <p:nvCxnSpPr>
          <p:cNvPr id="19" name="ลูกศรเชื่อมต่อแบบตรง 18"/>
          <p:cNvCxnSpPr/>
          <p:nvPr/>
        </p:nvCxnSpPr>
        <p:spPr>
          <a:xfrm>
            <a:off x="5429256" y="714356"/>
            <a:ext cx="1069982" cy="7931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วงรี 9"/>
          <p:cNvSpPr/>
          <p:nvPr/>
        </p:nvSpPr>
        <p:spPr>
          <a:xfrm>
            <a:off x="3214678" y="428604"/>
            <a:ext cx="2319368" cy="100806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วิสัยทัศน์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cxnSp>
        <p:nvCxnSpPr>
          <p:cNvPr id="12" name="ลูกศรเชื่อมต่อแบบตรง 11"/>
          <p:cNvCxnSpPr/>
          <p:nvPr/>
        </p:nvCxnSpPr>
        <p:spPr>
          <a:xfrm rot="5400000">
            <a:off x="6962002" y="1316819"/>
            <a:ext cx="793749" cy="71596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ลูกศรเชื่อมต่อแบบตรง 19"/>
          <p:cNvCxnSpPr/>
          <p:nvPr/>
        </p:nvCxnSpPr>
        <p:spPr>
          <a:xfrm rot="5400000" flipH="1" flipV="1">
            <a:off x="6465107" y="1321579"/>
            <a:ext cx="571504" cy="500066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ลูกศรเชื่อมต่อแบบตรง 24"/>
          <p:cNvCxnSpPr/>
          <p:nvPr/>
        </p:nvCxnSpPr>
        <p:spPr>
          <a:xfrm rot="10800000">
            <a:off x="5357818" y="990583"/>
            <a:ext cx="1081094" cy="9524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วงรี 12"/>
          <p:cNvSpPr/>
          <p:nvPr/>
        </p:nvSpPr>
        <p:spPr>
          <a:xfrm>
            <a:off x="4786314" y="1643050"/>
            <a:ext cx="2319368" cy="1008063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เป้าหมาย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14" name="วงรี 13"/>
          <p:cNvSpPr/>
          <p:nvPr/>
        </p:nvSpPr>
        <p:spPr>
          <a:xfrm>
            <a:off x="2143108" y="1643050"/>
            <a:ext cx="2319368" cy="1008063"/>
          </a:xfrm>
          <a:prstGeom prst="ellipse">
            <a:avLst/>
          </a:prstGeom>
          <a:solidFill>
            <a:srgbClr val="00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กลยุทธ์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cxnSp>
        <p:nvCxnSpPr>
          <p:cNvPr id="15" name="ลูกศรเชื่อมต่อแบบตรง 14"/>
          <p:cNvCxnSpPr/>
          <p:nvPr/>
        </p:nvCxnSpPr>
        <p:spPr>
          <a:xfrm>
            <a:off x="4071934" y="2000241"/>
            <a:ext cx="1069982" cy="7931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ลูกศรเชื่อมต่อแบบตรง 16"/>
          <p:cNvCxnSpPr/>
          <p:nvPr/>
        </p:nvCxnSpPr>
        <p:spPr>
          <a:xfrm rot="10800000">
            <a:off x="4000496" y="2276468"/>
            <a:ext cx="1081094" cy="9524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500034" y="3071810"/>
            <a:ext cx="8229600" cy="2214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เป็นการกำหนดแนวทางหรือวิธีการทำงานที่ดีที่สุด</a:t>
            </a:r>
          </a:p>
          <a:p>
            <a: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เพื่อให้การดำเนินงานบรรลุผลตาม วิสัยทัศน์ </a:t>
            </a:r>
            <a:r>
              <a:rPr lang="th-TH" sz="4000" b="1" dirty="0" err="1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พันธ</a:t>
            </a:r>
            <a: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กิจ เป้าหมาย </a:t>
            </a:r>
            <a: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ที่กำหนด</a:t>
            </a:r>
            <a: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ไว้ </a:t>
            </a:r>
            <a:endParaRPr kumimoji="0" lang="th-TH" sz="40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Freesia News" pitchFamily="34" charset="-34"/>
              <a:cs typeface="Freesia News" pitchFamily="34" charset="-34"/>
            </a:endParaRPr>
          </a:p>
        </p:txBody>
      </p:sp>
      <p:sp>
        <p:nvSpPr>
          <p:cNvPr id="23" name="ลูกศรขวา 22"/>
          <p:cNvSpPr/>
          <p:nvPr/>
        </p:nvSpPr>
        <p:spPr>
          <a:xfrm>
            <a:off x="0" y="5214950"/>
            <a:ext cx="2143140" cy="150017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1857356" y="5572140"/>
            <a:ext cx="5857916" cy="857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</a:t>
            </a: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กำหนดกลยุทธ์  จาก วิสัยทัศน์</a:t>
            </a:r>
          </a:p>
        </p:txBody>
      </p:sp>
      <p:sp>
        <p:nvSpPr>
          <p:cNvPr id="16" name="วงรี 15"/>
          <p:cNvSpPr/>
          <p:nvPr/>
        </p:nvSpPr>
        <p:spPr>
          <a:xfrm>
            <a:off x="-32" y="285728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วงรี 17"/>
          <p:cNvSpPr/>
          <p:nvPr/>
        </p:nvSpPr>
        <p:spPr>
          <a:xfrm>
            <a:off x="6286512" y="285728"/>
            <a:ext cx="2319368" cy="1008063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กลยุทธ์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11" name="วงรี 10"/>
          <p:cNvSpPr/>
          <p:nvPr/>
        </p:nvSpPr>
        <p:spPr>
          <a:xfrm>
            <a:off x="4714876" y="920739"/>
            <a:ext cx="2319368" cy="1008063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ตัวอย่าง</a:t>
            </a:r>
            <a:endParaRPr lang="th-TH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500034" y="1571612"/>
            <a:ext cx="857256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  </a:t>
            </a:r>
            <a:r>
              <a:rPr lang="th-TH" sz="3200" b="1" dirty="0" smtClean="0">
                <a:solidFill>
                  <a:schemeClr val="bg1"/>
                </a:solidFill>
                <a:latin typeface="Tahoma" pitchFamily="34" charset="0"/>
                <a:cs typeface="FreesiaUPC" pitchFamily="34" charset="-34"/>
              </a:rPr>
              <a:t> 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ภายในปี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2562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</a:t>
            </a:r>
            <a:r>
              <a:rPr lang="th-TH" sz="3600" b="1" dirty="0" smtClean="0">
                <a:solidFill>
                  <a:srgbClr val="00CC00"/>
                </a:solidFill>
                <a:latin typeface="FreesiaUPC" pitchFamily="34" charset="-34"/>
                <a:cs typeface="FreesiaUPC" pitchFamily="34" charset="-34"/>
              </a:rPr>
              <a:t>ผู้เรียนของศูนย์การศึกษานอกระบบและการศึกษาตามอัธยาศัยอำเภอ........ มีมาตรฐานด้านการเรียนรู้  </a:t>
            </a:r>
            <a:br>
              <a:rPr lang="th-TH" sz="3600" b="1" dirty="0" smtClean="0">
                <a:solidFill>
                  <a:srgbClr val="00CC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600" b="1" dirty="0" smtClean="0">
                <a:solidFill>
                  <a:srgbClr val="00CC00"/>
                </a:solidFill>
                <a:latin typeface="FreesiaUPC" pitchFamily="34" charset="-34"/>
                <a:cs typeface="FreesiaUPC" pitchFamily="34" charset="-34"/>
              </a:rPr>
              <a:t>สูงขึ้น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โดยจัดการเรียนรู้ที่เน้นผู้เรียนเป็นสำคัญ </a:t>
            </a:r>
            <a:r>
              <a:rPr lang="en-US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โดดเด่นด้านการใฝ่รู้ การคิดสร้างสรรค์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600" b="1" dirty="0" smtClean="0">
                <a:solidFill>
                  <a:srgbClr val="99CCFF"/>
                </a:solidFill>
                <a:latin typeface="FreesiaUPC" pitchFamily="34" charset="-34"/>
                <a:cs typeface="FreesiaUPC" pitchFamily="34" charset="-34"/>
              </a:rPr>
              <a:t>มีการบริหารงานแบบร่วมสร้างสรรค์ 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ด้วยการมีส่วนร่วมของชุมชน </a:t>
            </a:r>
            <a:endParaRPr lang="th-TH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00298" y="5214950"/>
            <a:ext cx="22146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พัฒนาศักยภาพ</a:t>
            </a:r>
            <a:br>
              <a:rPr lang="th-TH" sz="32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ครู</a:t>
            </a:r>
            <a:endParaRPr lang="en-US" sz="3200" b="1" dirty="0">
              <a:solidFill>
                <a:srgbClr val="FFFF00"/>
              </a:solidFill>
              <a:latin typeface="Freesia News" pitchFamily="34" charset="-34"/>
              <a:cs typeface="Freesia News" pitchFamily="34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720" y="5214950"/>
            <a:ext cx="20717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rgbClr val="00CC00"/>
                </a:solidFill>
                <a:latin typeface="Freesia News" pitchFamily="34" charset="-34"/>
                <a:cs typeface="Freesia News" pitchFamily="34" charset="-34"/>
              </a:rPr>
              <a:t>พัฒนาคุณภาพผู้เรียน</a:t>
            </a:r>
            <a:endParaRPr lang="en-US" sz="3200" b="1" dirty="0">
              <a:solidFill>
                <a:srgbClr val="00CC00"/>
              </a:solidFill>
              <a:latin typeface="Freesia News" pitchFamily="34" charset="-34"/>
              <a:cs typeface="Freesia News" pitchFamily="34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3768" y="5143512"/>
            <a:ext cx="20002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สังคมแห่งการเรียนรู้</a:t>
            </a:r>
            <a:endParaRPr lang="en-US" sz="3200" b="1" dirty="0">
              <a:solidFill>
                <a:schemeClr val="bg1"/>
              </a:solidFill>
              <a:latin typeface="Freesia News" pitchFamily="34" charset="-34"/>
              <a:cs typeface="Freesia News" pitchFamily="34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57752" y="5072074"/>
            <a:ext cx="2000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rgbClr val="99CCFF"/>
                </a:solidFill>
                <a:latin typeface="Freesia News" pitchFamily="34" charset="-34"/>
                <a:cs typeface="Freesia News" pitchFamily="34" charset="-34"/>
              </a:rPr>
              <a:t>ประสิทธิภาพ</a:t>
            </a:r>
            <a:br>
              <a:rPr lang="th-TH" sz="3200" b="1" dirty="0" smtClean="0">
                <a:solidFill>
                  <a:srgbClr val="99CCFF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sz="3200" b="1" dirty="0" smtClean="0">
                <a:solidFill>
                  <a:srgbClr val="99CCFF"/>
                </a:solidFill>
                <a:latin typeface="Freesia News" pitchFamily="34" charset="-34"/>
                <a:cs typeface="Freesia News" pitchFamily="34" charset="-34"/>
              </a:rPr>
              <a:t>การรบริหารจัดการ</a:t>
            </a:r>
            <a:endParaRPr lang="en-US" sz="3200" b="1" dirty="0">
              <a:solidFill>
                <a:srgbClr val="99CCFF"/>
              </a:solidFill>
              <a:latin typeface="Freesia News" pitchFamily="34" charset="-34"/>
              <a:cs typeface="Freesia News" pitchFamily="34" charset="-34"/>
            </a:endParaRPr>
          </a:p>
        </p:txBody>
      </p:sp>
      <p:cxnSp>
        <p:nvCxnSpPr>
          <p:cNvPr id="20" name="ตัวเชื่อมต่อตรง 19"/>
          <p:cNvCxnSpPr/>
          <p:nvPr/>
        </p:nvCxnSpPr>
        <p:spPr>
          <a:xfrm>
            <a:off x="0" y="5000636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วงรี 11"/>
          <p:cNvSpPr/>
          <p:nvPr/>
        </p:nvSpPr>
        <p:spPr>
          <a:xfrm>
            <a:off x="-32" y="285728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3108" y="642918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กิจกรรม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11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: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กำหนดกลยุทธ์</a:t>
            </a:r>
            <a:endParaRPr lang="en-US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00034" y="1857364"/>
            <a:ext cx="8229600" cy="32861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       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สมาชิกทุกคนร่วมพิจารณา </a:t>
            </a:r>
            <a: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วิสัยทัศน์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ว่า </a:t>
            </a:r>
            <a:b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</a:b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       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@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ถ้อยคำของ </a:t>
            </a:r>
            <a: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วิสัยทัศน์ 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จะแยกแยะถ้อยคำสำคัญ   </a:t>
            </a:r>
            <a:b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</a:b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  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อะไร</a:t>
            </a: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ออกมา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ได้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บ้าง</a:t>
            </a:r>
            <a:b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</a:b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       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@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กำหนดชื่อ</a:t>
            </a: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กลยุทธ์ จากถ้อยคำของ </a:t>
            </a:r>
            <a: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วิสัยทัศน์  </a:t>
            </a: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ที่ได้</a:t>
            </a:r>
            <a:r>
              <a:rPr lang="en-US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/>
            </a:r>
            <a:br>
              <a:rPr lang="en-US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en-US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   </a:t>
            </a: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แยกแยะ</a:t>
            </a: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ออกมาว่า  จะใช้ชื่อกลยุทธ์ว่าชื่ออะไร</a:t>
            </a:r>
            <a:endParaRPr kumimoji="0" lang="th-TH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eesia News" pitchFamily="34" charset="-34"/>
              <a:cs typeface="Freesia News" pitchFamily="34" charset="-34"/>
            </a:endParaRPr>
          </a:p>
        </p:txBody>
      </p:sp>
      <p:sp>
        <p:nvSpPr>
          <p:cNvPr id="5" name="วงรี 4"/>
          <p:cNvSpPr/>
          <p:nvPr/>
        </p:nvSpPr>
        <p:spPr>
          <a:xfrm>
            <a:off x="-32" y="285728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รูปภาพ 3" descr="1008-028-20-106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2500306"/>
            <a:ext cx="1905009" cy="1905009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วงรี 17"/>
          <p:cNvSpPr/>
          <p:nvPr/>
        </p:nvSpPr>
        <p:spPr>
          <a:xfrm>
            <a:off x="5857884" y="357166"/>
            <a:ext cx="3071834" cy="142876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วัตถุประสงค์กลยุทธ์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cxnSp>
        <p:nvCxnSpPr>
          <p:cNvPr id="19" name="ลูกศรเชื่อมต่อแบบตรง 18"/>
          <p:cNvCxnSpPr/>
          <p:nvPr/>
        </p:nvCxnSpPr>
        <p:spPr>
          <a:xfrm>
            <a:off x="5214942" y="1055684"/>
            <a:ext cx="1069982" cy="7931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วงรี 9"/>
          <p:cNvSpPr/>
          <p:nvPr/>
        </p:nvSpPr>
        <p:spPr>
          <a:xfrm>
            <a:off x="3214678" y="563549"/>
            <a:ext cx="2319368" cy="100806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กลยุทธ์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cxnSp>
        <p:nvCxnSpPr>
          <p:cNvPr id="26" name="ลูกศรเชื่อมต่อแบบตรง 25"/>
          <p:cNvCxnSpPr/>
          <p:nvPr/>
        </p:nvCxnSpPr>
        <p:spPr>
          <a:xfrm rot="10800000" flipV="1">
            <a:off x="2143109" y="2643182"/>
            <a:ext cx="1287472" cy="7931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วงรี 26"/>
          <p:cNvSpPr/>
          <p:nvPr/>
        </p:nvSpPr>
        <p:spPr>
          <a:xfrm>
            <a:off x="285720" y="2214555"/>
            <a:ext cx="1857388" cy="857256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วิสัยทัศน์</a:t>
            </a:r>
            <a:endParaRPr lang="th-TH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22" name="วงรี 21"/>
          <p:cNvSpPr/>
          <p:nvPr/>
        </p:nvSpPr>
        <p:spPr>
          <a:xfrm>
            <a:off x="2428860" y="2214554"/>
            <a:ext cx="1928826" cy="857256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พันธ</a:t>
            </a:r>
            <a:r>
              <a:rPr lang="th-TH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กิจ</a:t>
            </a:r>
            <a:endParaRPr lang="th-TH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cxnSp>
        <p:nvCxnSpPr>
          <p:cNvPr id="48" name="ตัวเชื่อมต่อตรง 47"/>
          <p:cNvCxnSpPr/>
          <p:nvPr/>
        </p:nvCxnSpPr>
        <p:spPr>
          <a:xfrm rot="5400000">
            <a:off x="535754" y="5179231"/>
            <a:ext cx="1357322" cy="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วงรี 38"/>
          <p:cNvSpPr/>
          <p:nvPr/>
        </p:nvSpPr>
        <p:spPr>
          <a:xfrm>
            <a:off x="509558" y="4714884"/>
            <a:ext cx="1633550" cy="71438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วัตถุประสงค์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1</a:t>
            </a:r>
            <a:endParaRPr lang="th-TH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 News" pitchFamily="34" charset="-34"/>
              <a:ea typeface="Tahoma" pitchFamily="34" charset="0"/>
              <a:cs typeface="Freesia News" pitchFamily="34" charset="-34"/>
            </a:endParaRPr>
          </a:p>
        </p:txBody>
      </p:sp>
      <p:sp>
        <p:nvSpPr>
          <p:cNvPr id="40" name="วงรี 39"/>
          <p:cNvSpPr/>
          <p:nvPr/>
        </p:nvSpPr>
        <p:spPr>
          <a:xfrm>
            <a:off x="509558" y="5572140"/>
            <a:ext cx="1633550" cy="71438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วัตถุประสงค์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2</a:t>
            </a:r>
            <a:endParaRPr lang="th-TH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 News" pitchFamily="34" charset="-34"/>
              <a:ea typeface="Tahoma" pitchFamily="34" charset="0"/>
              <a:cs typeface="Freesia News" pitchFamily="34" charset="-34"/>
            </a:endParaRPr>
          </a:p>
        </p:txBody>
      </p:sp>
      <p:cxnSp>
        <p:nvCxnSpPr>
          <p:cNvPr id="53" name="ตัวเชื่อมต่อตรง 52"/>
          <p:cNvCxnSpPr/>
          <p:nvPr/>
        </p:nvCxnSpPr>
        <p:spPr>
          <a:xfrm rot="5400000">
            <a:off x="2821769" y="5250669"/>
            <a:ext cx="1357322" cy="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ตัวเชื่อมต่อตรง 53"/>
          <p:cNvCxnSpPr/>
          <p:nvPr/>
        </p:nvCxnSpPr>
        <p:spPr>
          <a:xfrm rot="5400000">
            <a:off x="5036347" y="5250669"/>
            <a:ext cx="1357322" cy="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ตัวเชื่อมต่อตรง 54"/>
          <p:cNvCxnSpPr/>
          <p:nvPr/>
        </p:nvCxnSpPr>
        <p:spPr>
          <a:xfrm rot="5400000">
            <a:off x="7322364" y="5250669"/>
            <a:ext cx="1357322" cy="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วงรี 40"/>
          <p:cNvSpPr/>
          <p:nvPr/>
        </p:nvSpPr>
        <p:spPr>
          <a:xfrm>
            <a:off x="2643174" y="4714884"/>
            <a:ext cx="1633550" cy="71438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วัตถุประสงค์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1</a:t>
            </a:r>
            <a:endParaRPr lang="th-TH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 News" pitchFamily="34" charset="-34"/>
              <a:ea typeface="Tahoma" pitchFamily="34" charset="0"/>
              <a:cs typeface="Freesia News" pitchFamily="34" charset="-34"/>
            </a:endParaRPr>
          </a:p>
        </p:txBody>
      </p:sp>
      <p:sp>
        <p:nvSpPr>
          <p:cNvPr id="42" name="วงรี 41"/>
          <p:cNvSpPr/>
          <p:nvPr/>
        </p:nvSpPr>
        <p:spPr>
          <a:xfrm>
            <a:off x="2643174" y="5572140"/>
            <a:ext cx="1633550" cy="71438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วัตถุประสงค์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2</a:t>
            </a:r>
            <a:endParaRPr lang="th-TH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 News" pitchFamily="34" charset="-34"/>
              <a:ea typeface="Tahoma" pitchFamily="34" charset="0"/>
              <a:cs typeface="Freesia News" pitchFamily="34" charset="-34"/>
            </a:endParaRPr>
          </a:p>
        </p:txBody>
      </p:sp>
      <p:sp>
        <p:nvSpPr>
          <p:cNvPr id="43" name="วงรี 42"/>
          <p:cNvSpPr/>
          <p:nvPr/>
        </p:nvSpPr>
        <p:spPr>
          <a:xfrm>
            <a:off x="4867276" y="4714884"/>
            <a:ext cx="1633550" cy="71438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วัตถุประสงค์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1</a:t>
            </a:r>
            <a:endParaRPr lang="th-TH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 News" pitchFamily="34" charset="-34"/>
              <a:ea typeface="Tahoma" pitchFamily="34" charset="0"/>
              <a:cs typeface="Freesia News" pitchFamily="34" charset="-34"/>
            </a:endParaRPr>
          </a:p>
        </p:txBody>
      </p:sp>
      <p:sp>
        <p:nvSpPr>
          <p:cNvPr id="44" name="วงรี 43"/>
          <p:cNvSpPr/>
          <p:nvPr/>
        </p:nvSpPr>
        <p:spPr>
          <a:xfrm>
            <a:off x="4867276" y="5572140"/>
            <a:ext cx="1633550" cy="71438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วัตถุประสงค์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2</a:t>
            </a:r>
            <a:endParaRPr lang="th-TH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 News" pitchFamily="34" charset="-34"/>
              <a:ea typeface="Tahoma" pitchFamily="34" charset="0"/>
              <a:cs typeface="Freesia News" pitchFamily="34" charset="-34"/>
            </a:endParaRPr>
          </a:p>
        </p:txBody>
      </p:sp>
      <p:sp>
        <p:nvSpPr>
          <p:cNvPr id="45" name="วงรี 44"/>
          <p:cNvSpPr/>
          <p:nvPr/>
        </p:nvSpPr>
        <p:spPr>
          <a:xfrm>
            <a:off x="7143768" y="4714884"/>
            <a:ext cx="1633550" cy="71438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วัตถุประสงค์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1</a:t>
            </a:r>
            <a:endParaRPr lang="th-TH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 News" pitchFamily="34" charset="-34"/>
              <a:ea typeface="Tahoma" pitchFamily="34" charset="0"/>
              <a:cs typeface="Freesia News" pitchFamily="34" charset="-34"/>
            </a:endParaRPr>
          </a:p>
        </p:txBody>
      </p:sp>
      <p:sp>
        <p:nvSpPr>
          <p:cNvPr id="46" name="วงรี 45"/>
          <p:cNvSpPr/>
          <p:nvPr/>
        </p:nvSpPr>
        <p:spPr>
          <a:xfrm>
            <a:off x="7143768" y="5572140"/>
            <a:ext cx="1633550" cy="71438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วัตถุประสงค์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2</a:t>
            </a:r>
            <a:endParaRPr lang="th-TH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 News" pitchFamily="34" charset="-34"/>
              <a:ea typeface="Tahoma" pitchFamily="34" charset="0"/>
              <a:cs typeface="Freesia News" pitchFamily="34" charset="-34"/>
            </a:endParaRPr>
          </a:p>
        </p:txBody>
      </p:sp>
      <p:cxnSp>
        <p:nvCxnSpPr>
          <p:cNvPr id="57" name="ตัวเชื่อมต่อตรง 56"/>
          <p:cNvCxnSpPr/>
          <p:nvPr/>
        </p:nvCxnSpPr>
        <p:spPr>
          <a:xfrm>
            <a:off x="1214414" y="3429000"/>
            <a:ext cx="678661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ลูกศรเชื่อมต่อแบบตรง 58"/>
          <p:cNvCxnSpPr>
            <a:stCxn id="27" idx="4"/>
          </p:cNvCxnSpPr>
          <p:nvPr/>
        </p:nvCxnSpPr>
        <p:spPr>
          <a:xfrm rot="5400000">
            <a:off x="892944" y="3393281"/>
            <a:ext cx="642941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ลูกศรเชื่อมต่อแบบตรง 59"/>
          <p:cNvCxnSpPr/>
          <p:nvPr/>
        </p:nvCxnSpPr>
        <p:spPr>
          <a:xfrm rot="16200000" flipH="1">
            <a:off x="3357556" y="3571875"/>
            <a:ext cx="285749" cy="1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ลูกศรเชื่อมต่อแบบตรง 61"/>
          <p:cNvCxnSpPr/>
          <p:nvPr/>
        </p:nvCxnSpPr>
        <p:spPr>
          <a:xfrm rot="16200000" flipH="1">
            <a:off x="5572134" y="3571874"/>
            <a:ext cx="285749" cy="1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ลูกศรเชื่อมต่อแบบตรง 62"/>
          <p:cNvCxnSpPr/>
          <p:nvPr/>
        </p:nvCxnSpPr>
        <p:spPr>
          <a:xfrm rot="16200000" flipH="1">
            <a:off x="7858150" y="3571874"/>
            <a:ext cx="285749" cy="1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ลูกศรเชื่อมต่อแบบตรง 65"/>
          <p:cNvCxnSpPr/>
          <p:nvPr/>
        </p:nvCxnSpPr>
        <p:spPr>
          <a:xfrm rot="10800000" flipV="1">
            <a:off x="4356098" y="2643182"/>
            <a:ext cx="1287472" cy="7931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วงรี 28"/>
          <p:cNvSpPr/>
          <p:nvPr/>
        </p:nvSpPr>
        <p:spPr>
          <a:xfrm>
            <a:off x="4714876" y="2214554"/>
            <a:ext cx="1928826" cy="857256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เป้าหมาย</a:t>
            </a:r>
            <a:endParaRPr lang="th-TH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cxnSp>
        <p:nvCxnSpPr>
          <p:cNvPr id="67" name="ลูกศรเชื่อมต่อแบบตรง 66"/>
          <p:cNvCxnSpPr/>
          <p:nvPr/>
        </p:nvCxnSpPr>
        <p:spPr>
          <a:xfrm rot="10800000" flipV="1">
            <a:off x="6643702" y="2643181"/>
            <a:ext cx="2357454" cy="7931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ตัวเชื่อมต่อตรง 67"/>
          <p:cNvCxnSpPr/>
          <p:nvPr/>
        </p:nvCxnSpPr>
        <p:spPr>
          <a:xfrm>
            <a:off x="2214546" y="4214818"/>
            <a:ext cx="678661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วงรี 32"/>
          <p:cNvSpPr/>
          <p:nvPr/>
        </p:nvSpPr>
        <p:spPr>
          <a:xfrm>
            <a:off x="7000892" y="3714752"/>
            <a:ext cx="1928826" cy="857256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กลยุทธ์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 4</a:t>
            </a:r>
            <a:endParaRPr lang="th-TH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 News" pitchFamily="34" charset="-34"/>
              <a:ea typeface="Tahoma" pitchFamily="34" charset="0"/>
              <a:cs typeface="Freesia News" pitchFamily="34" charset="-34"/>
            </a:endParaRPr>
          </a:p>
        </p:txBody>
      </p:sp>
      <p:sp>
        <p:nvSpPr>
          <p:cNvPr id="36" name="วงรี 35"/>
          <p:cNvSpPr/>
          <p:nvPr/>
        </p:nvSpPr>
        <p:spPr>
          <a:xfrm>
            <a:off x="4786314" y="3714752"/>
            <a:ext cx="1928826" cy="857256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กลยุทธ์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 3</a:t>
            </a:r>
            <a:endParaRPr lang="th-TH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 News" pitchFamily="34" charset="-34"/>
              <a:ea typeface="Tahoma" pitchFamily="34" charset="0"/>
              <a:cs typeface="Freesia News" pitchFamily="34" charset="-34"/>
            </a:endParaRPr>
          </a:p>
        </p:txBody>
      </p:sp>
      <p:sp>
        <p:nvSpPr>
          <p:cNvPr id="37" name="วงรี 36"/>
          <p:cNvSpPr/>
          <p:nvPr/>
        </p:nvSpPr>
        <p:spPr>
          <a:xfrm>
            <a:off x="2571736" y="3714752"/>
            <a:ext cx="1928826" cy="857256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กลยุทธ์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 2</a:t>
            </a:r>
            <a:endParaRPr lang="th-TH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 News" pitchFamily="34" charset="-34"/>
              <a:ea typeface="Tahoma" pitchFamily="34" charset="0"/>
              <a:cs typeface="Freesia News" pitchFamily="34" charset="-34"/>
            </a:endParaRPr>
          </a:p>
        </p:txBody>
      </p:sp>
      <p:sp>
        <p:nvSpPr>
          <p:cNvPr id="38" name="วงรี 37"/>
          <p:cNvSpPr/>
          <p:nvPr/>
        </p:nvSpPr>
        <p:spPr>
          <a:xfrm>
            <a:off x="357158" y="3714752"/>
            <a:ext cx="1928826" cy="857256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กลยุทธ์ 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 News" pitchFamily="34" charset="-34"/>
                <a:ea typeface="Tahoma" pitchFamily="34" charset="0"/>
                <a:cs typeface="Freesia News" pitchFamily="34" charset="-34"/>
              </a:rPr>
              <a:t>1</a:t>
            </a:r>
            <a:endParaRPr lang="th-TH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 News" pitchFamily="34" charset="-34"/>
              <a:ea typeface="Tahoma" pitchFamily="34" charset="0"/>
              <a:cs typeface="Freesia News" pitchFamily="34" charset="-34"/>
            </a:endParaRPr>
          </a:p>
        </p:txBody>
      </p:sp>
      <p:cxnSp>
        <p:nvCxnSpPr>
          <p:cNvPr id="69" name="ตัวเชื่อมต่อตรง 68"/>
          <p:cNvCxnSpPr/>
          <p:nvPr/>
        </p:nvCxnSpPr>
        <p:spPr>
          <a:xfrm rot="5400000">
            <a:off x="8215339" y="3429001"/>
            <a:ext cx="1571634" cy="1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วงรี 34"/>
          <p:cNvSpPr/>
          <p:nvPr/>
        </p:nvSpPr>
        <p:spPr>
          <a:xfrm>
            <a:off x="-32" y="285728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วงรี 17"/>
          <p:cNvSpPr/>
          <p:nvPr/>
        </p:nvSpPr>
        <p:spPr>
          <a:xfrm>
            <a:off x="5857884" y="357166"/>
            <a:ext cx="3071834" cy="142876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วัตถุประสงค์กลยุทธ์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cxnSp>
        <p:nvCxnSpPr>
          <p:cNvPr id="19" name="ลูกศรเชื่อมต่อแบบตรง 18"/>
          <p:cNvCxnSpPr/>
          <p:nvPr/>
        </p:nvCxnSpPr>
        <p:spPr>
          <a:xfrm>
            <a:off x="5214942" y="1055684"/>
            <a:ext cx="1069982" cy="7931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วงรี 9"/>
          <p:cNvSpPr/>
          <p:nvPr/>
        </p:nvSpPr>
        <p:spPr>
          <a:xfrm>
            <a:off x="3214678" y="563549"/>
            <a:ext cx="2319368" cy="100806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กลยุทธ์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35" name="สี่เหลี่ยมผืนผ้า 34"/>
          <p:cNvSpPr/>
          <p:nvPr/>
        </p:nvSpPr>
        <p:spPr>
          <a:xfrm>
            <a:off x="785786" y="1766723"/>
            <a:ext cx="857256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en-US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  </a:t>
            </a: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 </a:t>
            </a:r>
            <a: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สิ่งที่มุ่งหวังหรือต้องการให้เกิดขึ้น เมื่อได้มีการดำเนินงานตามกลยุทธ์แล้ว </a:t>
            </a:r>
            <a:b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 </a:t>
            </a: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โดยระบุความคาดหวังว่า    ใครจะเป็นผู้ได้รับประโยชน์และได้รับประโยชน์อย่างไร </a:t>
            </a: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     ภายใต้</a:t>
            </a:r>
            <a:b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กล</a:t>
            </a: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ยุทธ์นั้นๆ </a:t>
            </a:r>
            <a:endParaRPr lang="th-TH" sz="4000" b="1" dirty="0">
              <a:solidFill>
                <a:schemeClr val="bg1"/>
              </a:solidFill>
              <a:latin typeface="Freesia News" pitchFamily="34" charset="-34"/>
              <a:cs typeface="Freesia News" pitchFamily="34" charset="-34"/>
            </a:endParaRPr>
          </a:p>
        </p:txBody>
      </p:sp>
      <p:sp>
        <p:nvSpPr>
          <p:cNvPr id="8" name="วงรี 7"/>
          <p:cNvSpPr/>
          <p:nvPr/>
        </p:nvSpPr>
        <p:spPr>
          <a:xfrm>
            <a:off x="-32" y="285728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ตาราง 11"/>
          <p:cNvGraphicFramePr>
            <a:graphicFrameLocks noGrp="1"/>
          </p:cNvGraphicFramePr>
          <p:nvPr/>
        </p:nvGraphicFramePr>
        <p:xfrm>
          <a:off x="428596" y="2310513"/>
          <a:ext cx="8358246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1898"/>
                <a:gridCol w="5686348"/>
              </a:tblGrid>
              <a:tr h="362022"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Freesia News" pitchFamily="34" charset="-34"/>
                          <a:cs typeface="Freesia News" pitchFamily="34" charset="-34"/>
                        </a:rPr>
                        <a:t>กลยุทธ์</a:t>
                      </a:r>
                      <a:endParaRPr lang="th-TH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Freesia News" pitchFamily="34" charset="-34"/>
                          <a:cs typeface="Freesia News" pitchFamily="34" charset="-34"/>
                        </a:rPr>
                        <a:t>วัตถุประสงค์กลยุทธ์</a:t>
                      </a:r>
                      <a:endParaRPr lang="th-TH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13756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000066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1.</a:t>
                      </a:r>
                      <a:r>
                        <a:rPr lang="th-TH" sz="2800" b="1" baseline="0" dirty="0" smtClean="0">
                          <a:solidFill>
                            <a:srgbClr val="000066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 </a:t>
                      </a:r>
                      <a:r>
                        <a:rPr lang="th-TH" sz="2800" b="1" dirty="0" smtClean="0">
                          <a:solidFill>
                            <a:srgbClr val="000066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พัฒนาคุณภาพผู้เรียน</a:t>
                      </a:r>
                      <a:endParaRPr lang="en-US" sz="2800" b="1" dirty="0" smtClean="0">
                        <a:solidFill>
                          <a:srgbClr val="000066"/>
                        </a:solidFill>
                        <a:latin typeface="Freesia News" pitchFamily="34" charset="-34"/>
                        <a:cs typeface="Freesia News" pitchFamily="34" charset="-34"/>
                      </a:endParaRPr>
                    </a:p>
                    <a:p>
                      <a:pPr algn="l"/>
                      <a:endParaRPr lang="th-TH" sz="24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1.</a:t>
                      </a:r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 เพื่อให้ผู้เรียนมีความรู้</a:t>
                      </a:r>
                      <a:r>
                        <a:rPr lang="th-TH" sz="2400" b="1" baseline="0" dirty="0" smtClean="0">
                          <a:latin typeface="Freesia News" pitchFamily="34" charset="-34"/>
                          <a:cs typeface="Freesia News" pitchFamily="34" charset="-34"/>
                        </a:rPr>
                        <a:t> </a:t>
                      </a:r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ทักษะ ตามมาตรฐานที่หลักสูตรกำหนด</a:t>
                      </a:r>
                      <a:b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</a:br>
                      <a:r>
                        <a:rPr lang="en-US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2.</a:t>
                      </a:r>
                      <a:r>
                        <a:rPr lang="en-US" sz="2400" b="1" baseline="0" dirty="0" smtClean="0">
                          <a:latin typeface="Freesia News" pitchFamily="34" charset="-34"/>
                          <a:cs typeface="Freesia News" pitchFamily="34" charset="-34"/>
                        </a:rPr>
                        <a:t> </a:t>
                      </a:r>
                      <a:r>
                        <a:rPr lang="th-TH" sz="2400" b="1" baseline="0" dirty="0" smtClean="0">
                          <a:latin typeface="Freesia News" pitchFamily="34" charset="-34"/>
                          <a:cs typeface="Freesia News" pitchFamily="34" charset="-34"/>
                        </a:rPr>
                        <a:t>เพื่อให้</a:t>
                      </a:r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ผู้เรียนมีคุณธรรม จริยธรรม และค่านิยมที่พึงประสงค์</a:t>
                      </a:r>
                      <a:b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</a:br>
                      <a:r>
                        <a:rPr lang="en-US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3</a:t>
                      </a:r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. เพื่อให้ผู้เรียนมีทักษะและความสามารถในการแสวงหาความรู้</a:t>
                      </a:r>
                      <a:b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</a:br>
                      <a:r>
                        <a:rPr lang="en-US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4.</a:t>
                      </a:r>
                      <a:r>
                        <a:rPr lang="th-TH" sz="2400" b="1" baseline="0" dirty="0" smtClean="0">
                          <a:latin typeface="Freesia News" pitchFamily="34" charset="-34"/>
                          <a:cs typeface="Freesia News" pitchFamily="34" charset="-34"/>
                        </a:rPr>
                        <a:t> เพื่อให้ผู้เรียนมีทักษะและความสามารถในการคิดสร้างสรรค์</a:t>
                      </a:r>
                      <a:r>
                        <a:rPr lang="en-US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’</a:t>
                      </a:r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/>
                      </a:r>
                      <a:b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</a:br>
                      <a:r>
                        <a:rPr lang="en-US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5.</a:t>
                      </a:r>
                      <a:r>
                        <a:rPr lang="th-TH" sz="2400" b="1" baseline="0" dirty="0" smtClean="0">
                          <a:latin typeface="Freesia News" pitchFamily="34" charset="-34"/>
                          <a:cs typeface="Freesia News" pitchFamily="34" charset="-34"/>
                        </a:rPr>
                        <a:t> เพื่อให้ผู้เรียนมีผลสัมฤทธิ์ทางการศึกษาตามนโยบายสถานศึกษา</a:t>
                      </a:r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 </a:t>
                      </a:r>
                      <a:endParaRPr lang="th-TH" sz="2400" b="1" kern="1200" baseline="0" dirty="0" smtClean="0">
                        <a:solidFill>
                          <a:schemeClr val="dk1"/>
                        </a:solidFill>
                        <a:latin typeface="Freesia News" pitchFamily="34" charset="-34"/>
                        <a:ea typeface="+mn-ea"/>
                        <a:cs typeface="Freesia News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วงรี 7"/>
          <p:cNvSpPr/>
          <p:nvPr/>
        </p:nvSpPr>
        <p:spPr>
          <a:xfrm>
            <a:off x="5857884" y="142852"/>
            <a:ext cx="3071834" cy="142876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วัตถุประสงค์กลยุทธ์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cxnSp>
        <p:nvCxnSpPr>
          <p:cNvPr id="9" name="ลูกศรเชื่อมต่อแบบตรง 8"/>
          <p:cNvCxnSpPr/>
          <p:nvPr/>
        </p:nvCxnSpPr>
        <p:spPr>
          <a:xfrm>
            <a:off x="5214942" y="841370"/>
            <a:ext cx="1069982" cy="7931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วงรี 12"/>
          <p:cNvSpPr/>
          <p:nvPr/>
        </p:nvSpPr>
        <p:spPr>
          <a:xfrm>
            <a:off x="3214678" y="349235"/>
            <a:ext cx="2319368" cy="100806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กลยุทธ์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11" name="วงรี 10"/>
          <p:cNvSpPr/>
          <p:nvPr/>
        </p:nvSpPr>
        <p:spPr>
          <a:xfrm>
            <a:off x="4572000" y="1063615"/>
            <a:ext cx="2319368" cy="1008063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ตัวอย่าง</a:t>
            </a:r>
            <a:endParaRPr lang="th-TH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10" name="วงรี 9"/>
          <p:cNvSpPr/>
          <p:nvPr/>
        </p:nvSpPr>
        <p:spPr>
          <a:xfrm>
            <a:off x="-32" y="285728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43174" y="571480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กิจกรรม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12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: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กำหนดวัตถุประสงค์กลยุทธ์</a:t>
            </a:r>
            <a:endParaRPr lang="en-US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00034" y="1643050"/>
            <a:ext cx="8229600" cy="32861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       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สมาชิกทุกคนร่วมพิจารณา </a:t>
            </a:r>
            <a:r>
              <a:rPr lang="th-TH" sz="4000" b="1" noProof="0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กลยุทธ์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ว่า </a:t>
            </a:r>
            <a:b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</a:b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       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@ </a:t>
            </a: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จาก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 </a:t>
            </a:r>
            <a:r>
              <a:rPr lang="th-TH" sz="4000" b="1" noProof="0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กลยุทธ์</a:t>
            </a:r>
            <a: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</a:t>
            </a: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ที่กำหนด มุ่งหวังให้เกิดอะไรขึ้นบ้าง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/>
            </a:r>
            <a:b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</a:b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       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@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กำหนดเป็น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วัตถุประสงค์กลยุทธ์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ในแต่ละ</a:t>
            </a: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กลยุทธ์ อาจจะมีมากกว่า </a:t>
            </a:r>
            <a:r>
              <a:rPr lang="en-US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1</a:t>
            </a: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 วัตถุประสงค์ได้ </a:t>
            </a: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  โดยต้อง</a:t>
            </a: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พิจารณาให้ครอบคลุม  </a:t>
            </a: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สอดคล้อง และ</a:t>
            </a: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สะท้อนต่อ วิสัยทัศน์  </a:t>
            </a:r>
            <a:r>
              <a:rPr lang="th-TH" sz="4000" b="1" dirty="0" err="1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พันธ</a:t>
            </a: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กิจ  เป้าหมาย ที่กำหนดไว้ </a:t>
            </a:r>
            <a:endParaRPr kumimoji="0" lang="th-TH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eesia News" pitchFamily="34" charset="-34"/>
              <a:cs typeface="Freesia News" pitchFamily="34" charset="-34"/>
            </a:endParaRPr>
          </a:p>
        </p:txBody>
      </p:sp>
      <p:sp>
        <p:nvSpPr>
          <p:cNvPr id="5" name="วงรี 4"/>
          <p:cNvSpPr/>
          <p:nvPr/>
        </p:nvSpPr>
        <p:spPr>
          <a:xfrm>
            <a:off x="-32" y="285728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รูปภาพ 3" descr="1008-028-20-106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2500306"/>
            <a:ext cx="1905009" cy="1905009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วงรี 17"/>
          <p:cNvSpPr/>
          <p:nvPr/>
        </p:nvSpPr>
        <p:spPr>
          <a:xfrm>
            <a:off x="6000760" y="357166"/>
            <a:ext cx="3071834" cy="142876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แผนงานและโครงการ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35" name="สี่เหลี่ยมผืนผ้า 34"/>
          <p:cNvSpPr/>
          <p:nvPr/>
        </p:nvSpPr>
        <p:spPr>
          <a:xfrm>
            <a:off x="500034" y="2138314"/>
            <a:ext cx="85725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   </a:t>
            </a:r>
            <a: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   เป็นการกำหนดสิ่งที่จะต้องดำเนินงานตามกลยุทธ์ และวัตถุประสงค์กลยุทธ์ที่กำหนด   เพื่อจัดทำเป็นแผนงานและโครงการ  </a:t>
            </a:r>
            <a: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โดยให้กำหนด</a:t>
            </a:r>
            <a:r>
              <a:rPr lang="th-TH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/>
            </a:r>
            <a:br>
              <a:rPr lang="th-TH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      </a:t>
            </a:r>
            <a:r>
              <a:rPr lang="en-US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@ </a:t>
            </a:r>
            <a:r>
              <a:rPr lang="th-TH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ชื่อโครงการที่สะท้อนต่อการบรรลุตามวัตถุประสงค์กลยุทธ์แต่ละข้อ (อาจจะมีมากกว่า </a:t>
            </a:r>
            <a:r>
              <a:rPr lang="en-US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1</a:t>
            </a:r>
            <a:r>
              <a:rPr lang="th-TH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โครงการได้)</a:t>
            </a:r>
            <a:br>
              <a:rPr lang="th-TH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      </a:t>
            </a:r>
            <a:r>
              <a:rPr lang="en-US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@</a:t>
            </a:r>
            <a:r>
              <a:rPr lang="th-TH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กำหนดตัวชี้วัดความสำเร็จ</a:t>
            </a:r>
            <a:br>
              <a:rPr lang="th-TH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      </a:t>
            </a:r>
            <a:r>
              <a:rPr lang="en-US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@</a:t>
            </a:r>
            <a:r>
              <a:rPr lang="th-TH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กำหนดเกณฑ์คุณภาพ</a:t>
            </a:r>
            <a:endParaRPr lang="th-TH" sz="3600" b="1" dirty="0">
              <a:solidFill>
                <a:schemeClr val="bg1"/>
              </a:solidFill>
              <a:latin typeface="Freesia News" pitchFamily="34" charset="-34"/>
              <a:cs typeface="Freesia News" pitchFamily="34" charset="-34"/>
            </a:endParaRPr>
          </a:p>
        </p:txBody>
      </p:sp>
      <p:cxnSp>
        <p:nvCxnSpPr>
          <p:cNvPr id="19" name="ลูกศรเชื่อมต่อแบบตรง 18"/>
          <p:cNvCxnSpPr/>
          <p:nvPr/>
        </p:nvCxnSpPr>
        <p:spPr>
          <a:xfrm>
            <a:off x="5715008" y="1071546"/>
            <a:ext cx="1069982" cy="7931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วงรี 7"/>
          <p:cNvSpPr/>
          <p:nvPr/>
        </p:nvSpPr>
        <p:spPr>
          <a:xfrm>
            <a:off x="3143240" y="357166"/>
            <a:ext cx="3071834" cy="142876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วัตถุประสงค์กลยุทธ์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9" name="วงรี 8"/>
          <p:cNvSpPr/>
          <p:nvPr/>
        </p:nvSpPr>
        <p:spPr>
          <a:xfrm>
            <a:off x="-32" y="285728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>
            <a:alpha val="96863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ไดอะแกรม 4"/>
          <p:cNvGraphicFramePr/>
          <p:nvPr/>
        </p:nvGraphicFramePr>
        <p:xfrm>
          <a:off x="571472" y="1214422"/>
          <a:ext cx="8215370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57158" y="444981"/>
            <a:ext cx="842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4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การประกันคุณภาพภายใน</a:t>
            </a:r>
            <a:endParaRPr lang="th-TH" sz="4400" b="1" dirty="0">
              <a:solidFill>
                <a:srgbClr val="FFFF00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3143240" y="5598399"/>
            <a:ext cx="2714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48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วางแผน</a:t>
            </a:r>
            <a:endParaRPr lang="th-TH" sz="3600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6429356" y="1785926"/>
            <a:ext cx="2714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48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วางแผน</a:t>
            </a:r>
            <a:endParaRPr lang="th-TH" sz="3600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142844" y="1785926"/>
            <a:ext cx="2714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48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วางแผน</a:t>
            </a:r>
            <a:endParaRPr lang="th-TH" sz="3600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สี่เหลี่ยมผืนผ้า 34"/>
          <p:cNvSpPr/>
          <p:nvPr/>
        </p:nvSpPr>
        <p:spPr>
          <a:xfrm>
            <a:off x="500034" y="2138314"/>
            <a:ext cx="8572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ตัวชี้วัดความสำเร็จ</a:t>
            </a:r>
            <a:br>
              <a:rPr lang="th-TH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 ข้อความที่กำหนด</a:t>
            </a:r>
            <a:r>
              <a:rPr lang="th-TH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ไว้  </a:t>
            </a:r>
            <a:r>
              <a:rPr lang="th-TH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เพื่อใช้วัดว่า ผลการดำเนินงานบรรลุวัตถุประสงค์กลยุทธ์ที่กำหนดไว้หรือไม่ </a:t>
            </a:r>
            <a:endParaRPr lang="th-TH" sz="3600" b="1" dirty="0">
              <a:solidFill>
                <a:srgbClr val="FFFF00"/>
              </a:solidFill>
              <a:latin typeface="Freesia News" pitchFamily="34" charset="-34"/>
              <a:cs typeface="Freesia News" pitchFamily="34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500034" y="4103566"/>
            <a:ext cx="8572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เกณฑ์คุณภาพ</a:t>
            </a:r>
            <a:b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     จำนวนที่ระบุไว้เป็นพื้นฐาน      เพื่อระบุและบ่งบอกว่า ผลจำนวนที่เกิดขึ้นเท่าใด จึงจะถือว่าเป็นคุณภาพของความสำเร็จ</a:t>
            </a:r>
            <a:b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สามารถกำหนดเป็น </a:t>
            </a:r>
            <a:r>
              <a:rPr lang="th-TH" sz="36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ร้อยละ สัดส่วน อัตราส่วน </a:t>
            </a:r>
            <a: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ได้ </a:t>
            </a:r>
            <a:endParaRPr lang="th-TH" sz="3600" b="1" dirty="0">
              <a:solidFill>
                <a:schemeClr val="bg1"/>
              </a:solidFill>
              <a:latin typeface="Freesia News" pitchFamily="34" charset="-34"/>
              <a:cs typeface="Freesia News" pitchFamily="34" charset="-34"/>
            </a:endParaRPr>
          </a:p>
        </p:txBody>
      </p:sp>
      <p:sp>
        <p:nvSpPr>
          <p:cNvPr id="11" name="วงรี 10"/>
          <p:cNvSpPr/>
          <p:nvPr/>
        </p:nvSpPr>
        <p:spPr>
          <a:xfrm>
            <a:off x="6000760" y="357166"/>
            <a:ext cx="3071834" cy="142876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แผนงานและโครงการ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cxnSp>
        <p:nvCxnSpPr>
          <p:cNvPr id="12" name="ลูกศรเชื่อมต่อแบบตรง 11"/>
          <p:cNvCxnSpPr/>
          <p:nvPr/>
        </p:nvCxnSpPr>
        <p:spPr>
          <a:xfrm>
            <a:off x="5715008" y="1071546"/>
            <a:ext cx="1069982" cy="7931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วงรี 12"/>
          <p:cNvSpPr/>
          <p:nvPr/>
        </p:nvSpPr>
        <p:spPr>
          <a:xfrm>
            <a:off x="3143240" y="357166"/>
            <a:ext cx="3071834" cy="142876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วัตถุประสงค์กลยุทธ์</a:t>
            </a:r>
            <a:endParaRPr lang="th-TH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14" name="วงรี 13"/>
          <p:cNvSpPr/>
          <p:nvPr/>
        </p:nvSpPr>
        <p:spPr>
          <a:xfrm>
            <a:off x="-32" y="285728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วงรี 10"/>
          <p:cNvSpPr/>
          <p:nvPr/>
        </p:nvSpPr>
        <p:spPr>
          <a:xfrm>
            <a:off x="6396036" y="285728"/>
            <a:ext cx="2319368" cy="1008063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FreesiaUPC" pitchFamily="34" charset="-34"/>
              </a:rPr>
              <a:t>ตัวอย่าง</a:t>
            </a:r>
            <a:endParaRPr lang="th-TH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FreesiaUPC" pitchFamily="34" charset="-34"/>
            </a:endParaRPr>
          </a:p>
        </p:txBody>
      </p:sp>
      <p:graphicFrame>
        <p:nvGraphicFramePr>
          <p:cNvPr id="16" name="ตาราง 15"/>
          <p:cNvGraphicFramePr>
            <a:graphicFrameLocks noGrp="1"/>
          </p:cNvGraphicFramePr>
          <p:nvPr/>
        </p:nvGraphicFramePr>
        <p:xfrm>
          <a:off x="357156" y="1644036"/>
          <a:ext cx="8572564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2"/>
                <a:gridCol w="1285884"/>
                <a:gridCol w="2643206"/>
                <a:gridCol w="2857522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กลยุทธ์ที่ </a:t>
                      </a:r>
                      <a:r>
                        <a:rPr lang="en-US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1</a:t>
                      </a:r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 พัฒนาคุณภาพผู้เรียน</a:t>
                      </a:r>
                      <a:endParaRPr lang="en-US" sz="24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วัตถุประสงค์</a:t>
                      </a:r>
                      <a:endParaRPr lang="en-US" sz="24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โครงการ</a:t>
                      </a:r>
                      <a:endParaRPr lang="en-US" sz="24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ตัวชี้วัด</a:t>
                      </a:r>
                      <a:endParaRPr lang="en-US" sz="24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Freesia News" pitchFamily="34" charset="-34"/>
                          <a:cs typeface="Freesia News" pitchFamily="34" charset="-34"/>
                        </a:rPr>
                        <a:t>เกณฑ์คุณภาพ</a:t>
                      </a:r>
                      <a:endParaRPr lang="en-US" sz="24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pPr algn="l"/>
                      <a:r>
                        <a:rPr lang="en-US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5.</a:t>
                      </a:r>
                      <a:r>
                        <a:rPr lang="th-TH" sz="2200" b="1" baseline="0" dirty="0" smtClean="0">
                          <a:latin typeface="Freesia News" pitchFamily="34" charset="-34"/>
                          <a:cs typeface="Freesia News" pitchFamily="34" charset="-34"/>
                        </a:rPr>
                        <a:t> เพื่อให้ผู้เรียนมีผลสัมฤทธิ์ทางการศึกษาตามนโยบายสถานศึกษา</a:t>
                      </a:r>
                      <a:r>
                        <a:rPr lang="th-TH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 </a:t>
                      </a:r>
                      <a:endParaRPr lang="en-US" sz="22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1.</a:t>
                      </a:r>
                      <a:r>
                        <a:rPr lang="th-TH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 การศึกษาพื้นฐาน</a:t>
                      </a:r>
                      <a:endParaRPr lang="en-US" sz="22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1.</a:t>
                      </a:r>
                      <a:r>
                        <a:rPr lang="th-TH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 ผู้เรียนมีผลสัมฤทธิ์ทางการศึกษา </a:t>
                      </a:r>
                      <a:r>
                        <a:rPr lang="th-TH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 </a:t>
                      </a:r>
                      <a:r>
                        <a:rPr lang="th-TH" sz="2200" b="1" dirty="0" smtClean="0">
                          <a:solidFill>
                            <a:srgbClr val="FF0000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รายวิชาภาษาไทย </a:t>
                      </a:r>
                      <a:r>
                        <a:rPr lang="th-TH" sz="2200" b="1" dirty="0" smtClean="0">
                          <a:solidFill>
                            <a:srgbClr val="FF0000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ภาษาอังกฤษคณิตศาสตร์ วิทยาศาสตร์และสังคม</a:t>
                      </a:r>
                      <a:r>
                        <a:rPr lang="th-TH" sz="2200" b="1" dirty="0" smtClean="0">
                          <a:solidFill>
                            <a:srgbClr val="FF0000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ศึกษา </a:t>
                      </a:r>
                      <a:r>
                        <a:rPr lang="th-TH" sz="2200" b="1" baseline="0" dirty="0" smtClean="0">
                          <a:latin typeface="Freesia News" pitchFamily="34" charset="-34"/>
                          <a:cs typeface="Freesia News" pitchFamily="34" charset="-34"/>
                        </a:rPr>
                        <a:t>ไม่น้อยกว่ามาตรฐาน</a:t>
                      </a:r>
                      <a:r>
                        <a:rPr lang="th-TH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ที่กำหนด</a:t>
                      </a:r>
                      <a:endParaRPr lang="en-US" sz="22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ร้อยละ ........  ของผู้เรียน มีผลสัมฤทธิ์ทาง</a:t>
                      </a:r>
                      <a:r>
                        <a:rPr lang="th-TH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การศึกษาใน</a:t>
                      </a:r>
                      <a:r>
                        <a:rPr lang="th-TH" sz="2200" b="1" dirty="0" smtClean="0">
                          <a:solidFill>
                            <a:srgbClr val="FF0000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รายวิชาภาษาไทย</a:t>
                      </a:r>
                      <a:r>
                        <a:rPr lang="th-TH" sz="2200" b="1" baseline="0" dirty="0" smtClean="0">
                          <a:solidFill>
                            <a:srgbClr val="FF0000"/>
                          </a:solidFill>
                          <a:latin typeface="Freesia News" pitchFamily="34" charset="-34"/>
                          <a:cs typeface="Freesia News" pitchFamily="34" charset="-34"/>
                        </a:rPr>
                        <a:t> ระดับประถมศึกษา </a:t>
                      </a:r>
                      <a:r>
                        <a:rPr lang="th-TH" sz="2200" b="1" baseline="0" dirty="0" smtClean="0">
                          <a:latin typeface="Freesia News" pitchFamily="34" charset="-34"/>
                          <a:cs typeface="Freesia News" pitchFamily="34" charset="-34"/>
                        </a:rPr>
                        <a:t>ไม่น้อยกว่ามาตรฐาน</a:t>
                      </a:r>
                      <a:r>
                        <a:rPr lang="th-TH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ที่</a:t>
                      </a:r>
                      <a:r>
                        <a:rPr lang="th-TH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กำหนด</a:t>
                      </a:r>
                      <a:endParaRPr lang="en-US" sz="22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24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2.</a:t>
                      </a:r>
                      <a:r>
                        <a:rPr lang="th-TH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 การศึกษาต่อเนื่อง</a:t>
                      </a:r>
                      <a:endParaRPr lang="en-US" sz="2200" b="1" dirty="0" smtClean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1.</a:t>
                      </a:r>
                      <a:r>
                        <a:rPr lang="th-TH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 ผู้เรียนจบการศึกษาตามหลักสูตร</a:t>
                      </a:r>
                      <a:br>
                        <a:rPr lang="th-TH" sz="2200" b="1" dirty="0" smtClean="0">
                          <a:latin typeface="Freesia News" pitchFamily="34" charset="-34"/>
                          <a:cs typeface="Freesia News" pitchFamily="34" charset="-34"/>
                        </a:rPr>
                      </a:br>
                      <a:r>
                        <a:rPr lang="en-US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2.</a:t>
                      </a:r>
                      <a:r>
                        <a:rPr lang="th-TH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 ผู้เรียนนำความรู้ไปใช้ในการประกอบอาชีพหรือพัฒนาคุณภาพชีวิตหรือช่วยเหลือสังคม</a:t>
                      </a:r>
                      <a:endParaRPr lang="en-US" sz="22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1.</a:t>
                      </a:r>
                      <a:r>
                        <a:rPr lang="th-TH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 ร้อยละ ........</a:t>
                      </a:r>
                      <a:r>
                        <a:rPr lang="th-TH" sz="2200" b="1" baseline="0" dirty="0" smtClean="0">
                          <a:latin typeface="Freesia News" pitchFamily="34" charset="-34"/>
                          <a:cs typeface="Freesia News" pitchFamily="34" charset="-34"/>
                        </a:rPr>
                        <a:t> ของผู้เรียน จบการศึกษาตามหลักสูตร</a:t>
                      </a:r>
                      <a:endParaRPr lang="en-US" sz="22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  <a:p>
                      <a:pPr algn="l"/>
                      <a:r>
                        <a:rPr lang="en-US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2.</a:t>
                      </a:r>
                      <a:r>
                        <a:rPr lang="th-TH" sz="2200" b="1" dirty="0" smtClean="0">
                          <a:latin typeface="Freesia News" pitchFamily="34" charset="-34"/>
                          <a:cs typeface="Freesia News" pitchFamily="34" charset="-34"/>
                        </a:rPr>
                        <a:t> ร้อยละ..........ของผู้เรียนที่จบการศึกษานำความรู้ไปใช้ในการประกอบอาชีพหรือพัฒนาคุณภาพชีวิตหรือช่วยเหลือสังคม</a:t>
                      </a:r>
                      <a:endParaRPr lang="en-US" sz="22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24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lang="en-US" sz="24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lang="en-US" sz="24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วงรี 4"/>
          <p:cNvSpPr/>
          <p:nvPr/>
        </p:nvSpPr>
        <p:spPr>
          <a:xfrm>
            <a:off x="-32" y="142852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43174" y="571480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กิจกรรม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13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: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แผนงานและโครงการ</a:t>
            </a:r>
            <a:endParaRPr lang="en-US" sz="36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00034" y="1643050"/>
            <a:ext cx="8229600" cy="4572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       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  <a:t>สมาชิกทุกคนร่วมพิจารณากำหนด</a:t>
            </a:r>
            <a:b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eesia News" pitchFamily="34" charset="-34"/>
                <a:cs typeface="Freesia News" pitchFamily="34" charset="-34"/>
              </a:rPr>
            </a:br>
            <a:r>
              <a:rPr lang="en-US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</a:t>
            </a:r>
            <a: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     </a:t>
            </a:r>
            <a:r>
              <a:rPr lang="en-US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@ </a:t>
            </a:r>
            <a: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ชื่อโครงการที่สะท้อนต่อการบรรลุตามวัตถุประสงค์กลยุทธ์แต่ละข้อ (อาจจะมีมากกว่า </a:t>
            </a:r>
            <a:r>
              <a:rPr lang="en-US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1</a:t>
            </a:r>
            <a: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โครงการได้)</a:t>
            </a:r>
            <a:b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      </a:t>
            </a:r>
            <a:r>
              <a:rPr lang="en-US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@</a:t>
            </a:r>
            <a: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กำหนดตัวชี้วัดความสำเร็จ</a:t>
            </a:r>
            <a:b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         </a:t>
            </a:r>
            <a:r>
              <a:rPr lang="en-US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@</a:t>
            </a:r>
            <a:r>
              <a:rPr lang="th-TH" sz="4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 กำหนดเกณฑ์คุณภาพ </a:t>
            </a:r>
            <a:r>
              <a:rPr lang="th-TH" sz="4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(โดยควรต้องพิจารณาความเหมาะสมของเกณฑ์ที่จะกำหนด จากผลการดำเนินงานที่เกิดขึ้น และเกณฑ์ที่กำหนดควรมีความเหมาะสมและมีความเป็นไป ในทิศทางของการพัฒนา หรือ อย่างน้อยต้องผดุงระดับเกณฑ์คุณภาพที่ดีไว้)</a:t>
            </a:r>
            <a:endParaRPr kumimoji="0" lang="th-TH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eesia News" pitchFamily="34" charset="-34"/>
              <a:cs typeface="Freesia News" pitchFamily="34" charset="-34"/>
            </a:endParaRPr>
          </a:p>
        </p:txBody>
      </p:sp>
      <p:sp>
        <p:nvSpPr>
          <p:cNvPr id="5" name="วงรี 4"/>
          <p:cNvSpPr/>
          <p:nvPr/>
        </p:nvSpPr>
        <p:spPr>
          <a:xfrm>
            <a:off x="-32" y="142852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รูปภาพ 3" descr="1008-028-20-106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2500306"/>
            <a:ext cx="1905009" cy="1905009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28860" y="571480"/>
            <a:ext cx="6858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แผนงานและ</a:t>
            </a:r>
            <a: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โครงการ</a:t>
            </a:r>
            <a:b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ตามการปฏิบัติงาน</a:t>
            </a:r>
            <a:endParaRPr lang="en-US" sz="3600" b="1" dirty="0">
              <a:solidFill>
                <a:schemeClr val="bg1"/>
              </a:solidFill>
              <a:latin typeface="Freesia News" pitchFamily="34" charset="-34"/>
              <a:cs typeface="Freesia News" pitchFamily="34" charset="-34"/>
            </a:endParaRPr>
          </a:p>
        </p:txBody>
      </p:sp>
      <p:graphicFrame>
        <p:nvGraphicFramePr>
          <p:cNvPr id="6" name="ตาราง 5"/>
          <p:cNvGraphicFramePr>
            <a:graphicFrameLocks noGrp="1"/>
          </p:cNvGraphicFramePr>
          <p:nvPr/>
        </p:nvGraphicFramePr>
        <p:xfrm>
          <a:off x="428596" y="2071678"/>
          <a:ext cx="8429688" cy="299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632"/>
                <a:gridCol w="936632"/>
                <a:gridCol w="936632"/>
                <a:gridCol w="936632"/>
                <a:gridCol w="936632"/>
                <a:gridCol w="936632"/>
                <a:gridCol w="936632"/>
                <a:gridCol w="936632"/>
                <a:gridCol w="936632"/>
              </a:tblGrid>
              <a:tr h="370840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กลยุทธ์</a:t>
                      </a:r>
                      <a:endParaRPr lang="en-US" sz="1800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วัตถุ</a:t>
                      </a:r>
                      <a:br>
                        <a:rPr lang="th-TH" sz="1800" b="1" dirty="0" smtClean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</a:br>
                      <a:r>
                        <a:rPr lang="th-TH" sz="1800" b="1" dirty="0" smtClean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ประสงค์</a:t>
                      </a:r>
                      <a:endParaRPr lang="en-US" sz="1800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โครงการ</a:t>
                      </a:r>
                      <a:endParaRPr lang="en-US" sz="1800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ตัวชี้วัด</a:t>
                      </a:r>
                      <a:endParaRPr lang="en-US" sz="1800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เกณฑ์คุณภาพ</a:t>
                      </a:r>
                      <a:endParaRPr lang="en-US" sz="1800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th-TH" sz="1800" b="1" kern="1200" dirty="0" smtClean="0">
                          <a:solidFill>
                            <a:schemeClr val="lt1"/>
                          </a:solidFill>
                          <a:latin typeface="Freesia News" pitchFamily="34" charset="-34"/>
                          <a:ea typeface="+mn-ea"/>
                          <a:cs typeface="Freesia News" pitchFamily="34" charset="-34"/>
                        </a:rPr>
                        <a:t>ผลผลิต</a:t>
                      </a:r>
                      <a:endParaRPr lang="en-US" sz="18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1800" b="1" kern="1200" dirty="0" smtClean="0">
                          <a:solidFill>
                            <a:schemeClr val="lt1"/>
                          </a:solidFill>
                          <a:latin typeface="Freesia News" pitchFamily="34" charset="-34"/>
                          <a:ea typeface="+mn-ea"/>
                          <a:cs typeface="Freesia News" pitchFamily="34" charset="-34"/>
                        </a:rPr>
                        <a:t>กลุ่มงาน / งานรับผิดชอบ</a:t>
                      </a:r>
                      <a:endParaRPr lang="en-US" sz="18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25</a:t>
                      </a:r>
                      <a:r>
                        <a:rPr lang="th-TH" sz="1800" b="1" dirty="0" smtClean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...........</a:t>
                      </a:r>
                      <a:endParaRPr lang="en-US" sz="1800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25</a:t>
                      </a:r>
                      <a:r>
                        <a:rPr lang="th-TH" sz="1800" b="1" dirty="0" smtClean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...........</a:t>
                      </a:r>
                      <a:endParaRPr lang="en-US" sz="1800" dirty="0" smtClean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25</a:t>
                      </a:r>
                      <a:r>
                        <a:rPr lang="th-TH" sz="1800" b="1" dirty="0" smtClean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...........</a:t>
                      </a:r>
                      <a:endParaRPr lang="en-US" sz="1800" dirty="0" smtClean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วงรี 7"/>
          <p:cNvSpPr/>
          <p:nvPr/>
        </p:nvSpPr>
        <p:spPr>
          <a:xfrm>
            <a:off x="-32" y="142852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428860" y="571480"/>
            <a:ext cx="6858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แผนงานและ</a:t>
            </a:r>
            <a: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โครงการ</a:t>
            </a:r>
            <a:b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ตามระยะเวลา</a:t>
            </a:r>
            <a:endParaRPr lang="en-US" sz="3600" b="1" dirty="0">
              <a:solidFill>
                <a:schemeClr val="bg1"/>
              </a:solidFill>
              <a:latin typeface="Freesia News" pitchFamily="34" charset="-34"/>
              <a:cs typeface="Freesia News" pitchFamily="34" charset="-34"/>
            </a:endParaRPr>
          </a:p>
        </p:txBody>
      </p:sp>
      <p:graphicFrame>
        <p:nvGraphicFramePr>
          <p:cNvPr id="6" name="ตาราง 5"/>
          <p:cNvGraphicFramePr>
            <a:graphicFrameLocks noGrp="1"/>
          </p:cNvGraphicFramePr>
          <p:nvPr/>
        </p:nvGraphicFramePr>
        <p:xfrm>
          <a:off x="428596" y="2071678"/>
          <a:ext cx="8429688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632"/>
                <a:gridCol w="1563698"/>
                <a:gridCol w="2182830"/>
                <a:gridCol w="936632"/>
                <a:gridCol w="936632"/>
                <a:gridCol w="936632"/>
                <a:gridCol w="936632"/>
              </a:tblGrid>
              <a:tr h="370840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กลยุทธ์</a:t>
                      </a:r>
                      <a:endParaRPr lang="en-US" sz="1800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วัตถุประสงค์</a:t>
                      </a:r>
                      <a:endParaRPr lang="en-US" sz="1800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โครงการ</a:t>
                      </a:r>
                      <a:endParaRPr lang="en-US" sz="1800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th-TH" sz="1800" b="1" kern="1200" dirty="0" smtClean="0">
                          <a:solidFill>
                            <a:schemeClr val="lt1"/>
                          </a:solidFill>
                          <a:latin typeface="Freesia News" pitchFamily="34" charset="-34"/>
                          <a:ea typeface="+mn-ea"/>
                          <a:cs typeface="Freesia News" pitchFamily="34" charset="-34"/>
                        </a:rPr>
                        <a:t>ผลผลิต</a:t>
                      </a:r>
                      <a:endParaRPr lang="en-US" sz="18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1800" b="1" kern="1200" dirty="0" smtClean="0">
                          <a:solidFill>
                            <a:schemeClr val="lt1"/>
                          </a:solidFill>
                          <a:latin typeface="Freesia News" pitchFamily="34" charset="-34"/>
                          <a:ea typeface="+mn-ea"/>
                          <a:cs typeface="Freesia News" pitchFamily="34" charset="-34"/>
                        </a:rPr>
                        <a:t>กลุ่มงาน / งานรับผิดชอบ</a:t>
                      </a:r>
                      <a:endParaRPr lang="en-US" sz="1800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25</a:t>
                      </a:r>
                      <a:r>
                        <a:rPr lang="th-TH" sz="1800" b="1" dirty="0" smtClean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...........</a:t>
                      </a:r>
                      <a:endParaRPr lang="en-US" sz="1800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25</a:t>
                      </a:r>
                      <a:r>
                        <a:rPr lang="th-TH" sz="1800" b="1" dirty="0" smtClean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...........</a:t>
                      </a:r>
                      <a:endParaRPr lang="en-US" sz="1800" dirty="0" smtClean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25</a:t>
                      </a:r>
                      <a:r>
                        <a:rPr lang="th-TH" sz="1800" b="1" dirty="0" smtClean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...........</a:t>
                      </a:r>
                      <a:endParaRPr lang="en-US" sz="1800" dirty="0" smtClean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วงรี 7"/>
          <p:cNvSpPr/>
          <p:nvPr/>
        </p:nvSpPr>
        <p:spPr>
          <a:xfrm>
            <a:off x="-32" y="142852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28860" y="571480"/>
            <a:ext cx="6858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การวางแผนการกำกับ ตรวจสอบ </a:t>
            </a:r>
            <a:b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และรายงาน</a:t>
            </a:r>
            <a:endParaRPr lang="en-US" sz="3600" b="1" dirty="0">
              <a:solidFill>
                <a:schemeClr val="bg1"/>
              </a:solidFill>
              <a:latin typeface="Freesia News" pitchFamily="34" charset="-34"/>
              <a:cs typeface="Freesia News" pitchFamily="34" charset="-34"/>
            </a:endParaRPr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/>
        </p:nvGraphicFramePr>
        <p:xfrm>
          <a:off x="357159" y="2087896"/>
          <a:ext cx="8429682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9894"/>
                <a:gridCol w="2809894"/>
                <a:gridCol w="2809894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โครงการ</a:t>
                      </a:r>
                      <a:endParaRPr lang="en-US" sz="2800" b="1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กลุ่มงาน / งาน รับผิดชอบหลัก</a:t>
                      </a:r>
                      <a:endParaRPr lang="en-US" sz="2800" b="1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กลุ่มงาน / งาน</a:t>
                      </a:r>
                      <a:br>
                        <a:rPr lang="th-TH" sz="2800" b="1" dirty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</a:br>
                      <a:r>
                        <a:rPr lang="th-TH" sz="2800" b="1" dirty="0"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ที่เกี่ยวข้อง</a:t>
                      </a:r>
                      <a:endParaRPr lang="en-US" sz="2800" b="1" dirty="0"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Freesia News" pitchFamily="34" charset="-34"/>
                          <a:cs typeface="Freesia News" pitchFamily="34" charset="-34"/>
                        </a:rPr>
                        <a:t>1.</a:t>
                      </a:r>
                      <a:endParaRPr lang="en-US" sz="28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Freesia News" pitchFamily="34" charset="-34"/>
                          <a:cs typeface="Freesia News" pitchFamily="34" charset="-34"/>
                        </a:rPr>
                        <a:t>2.</a:t>
                      </a:r>
                      <a:endParaRPr lang="en-US" sz="28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Freesia News" pitchFamily="34" charset="-34"/>
                          <a:cs typeface="Freesia News" pitchFamily="34" charset="-34"/>
                        </a:rPr>
                        <a:t>3.</a:t>
                      </a:r>
                      <a:endParaRPr lang="en-US" sz="28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Freesia News" pitchFamily="34" charset="-34"/>
                          <a:cs typeface="Freesia News" pitchFamily="34" charset="-34"/>
                        </a:rPr>
                        <a:t>4.</a:t>
                      </a:r>
                      <a:endParaRPr lang="en-US" sz="28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Freesia News" pitchFamily="34" charset="-34"/>
                          <a:cs typeface="Freesia News" pitchFamily="34" charset="-34"/>
                        </a:rPr>
                        <a:t>5.</a:t>
                      </a:r>
                      <a:endParaRPr lang="en-US" sz="28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Freesia News" pitchFamily="34" charset="-34"/>
                          <a:cs typeface="Freesia News" pitchFamily="34" charset="-34"/>
                        </a:rPr>
                        <a:t>6.</a:t>
                      </a:r>
                      <a:endParaRPr lang="en-US" sz="28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วงรี 5"/>
          <p:cNvSpPr/>
          <p:nvPr/>
        </p:nvSpPr>
        <p:spPr>
          <a:xfrm>
            <a:off x="-32" y="142852"/>
            <a:ext cx="3143272" cy="1500198"/>
          </a:xfrm>
          <a:prstGeom prst="ellipse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FreesiaUPC" pitchFamily="34" charset="-34"/>
              </a:rPr>
              <a:t>วิธีการจะไปถึงเป้าหมายต้องทำได้อย่างไร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85852" y="571480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การตรวจสอบความสอดคล้อง</a:t>
            </a:r>
            <a:endParaRPr lang="en-US" sz="3600" b="1" dirty="0">
              <a:solidFill>
                <a:schemeClr val="bg1"/>
              </a:solidFill>
              <a:latin typeface="Freesia News" pitchFamily="34" charset="-34"/>
              <a:cs typeface="Freesia News" pitchFamily="34" charset="-34"/>
            </a:endParaRPr>
          </a:p>
        </p:txBody>
      </p:sp>
      <p:graphicFrame>
        <p:nvGraphicFramePr>
          <p:cNvPr id="6" name="ตาราง 5"/>
          <p:cNvGraphicFramePr>
            <a:graphicFrameLocks noGrp="1"/>
          </p:cNvGraphicFramePr>
          <p:nvPr/>
        </p:nvGraphicFramePr>
        <p:xfrm>
          <a:off x="428596" y="1428736"/>
          <a:ext cx="8358248" cy="499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9562"/>
                <a:gridCol w="2089562"/>
                <a:gridCol w="2089562"/>
                <a:gridCol w="2089562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th-TH" sz="2800" b="1" kern="1200" dirty="0" smtClean="0">
                          <a:solidFill>
                            <a:schemeClr val="lt1"/>
                          </a:solidFill>
                          <a:latin typeface="Freesia News" pitchFamily="34" charset="-34"/>
                          <a:ea typeface="+mn-ea"/>
                          <a:cs typeface="Freesia News" pitchFamily="34" charset="-34"/>
                        </a:rPr>
                        <a:t>รายการ</a:t>
                      </a:r>
                      <a:endParaRPr lang="en-US" sz="28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latin typeface="Freesia News" pitchFamily="34" charset="-34"/>
                          <a:cs typeface="Freesia News" pitchFamily="34" charset="-34"/>
                        </a:rPr>
                        <a:t>ความสอดคล้อง</a:t>
                      </a:r>
                      <a:endParaRPr lang="en-US" sz="28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 err="1">
                          <a:solidFill>
                            <a:schemeClr val="tx1"/>
                          </a:solidFill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พรบ.</a:t>
                      </a:r>
                      <a:r>
                        <a:rPr lang="th-TH" sz="2800" b="1" dirty="0">
                          <a:solidFill>
                            <a:schemeClr val="tx1"/>
                          </a:solidFill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 การศึกษา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chemeClr val="tx1"/>
                          </a:solidFill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มาตรฐานการศึกษาชาติ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chemeClr val="tx1"/>
                          </a:solidFill>
                          <a:latin typeface="Freesia News" pitchFamily="34" charset="-34"/>
                          <a:ea typeface="Cordia New"/>
                          <a:cs typeface="Freesia News" pitchFamily="34" charset="-34"/>
                        </a:rPr>
                        <a:t>ทักษะแห่งศตวรรษที่ 21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Freesia News" pitchFamily="34" charset="-34"/>
                        <a:ea typeface="Cordia New"/>
                        <a:cs typeface="Freesia News" pitchFamily="34" charset="-34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latin typeface="Cordia New"/>
                          <a:ea typeface="Cordia New"/>
                          <a:cs typeface="Angsana New"/>
                        </a:rPr>
                        <a:t>วิสัยทัศน์</a:t>
                      </a:r>
                      <a:endParaRPr lang="en-US" sz="2800" dirty="0"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 err="1">
                          <a:latin typeface="Cordia New"/>
                          <a:ea typeface="Cordia New"/>
                          <a:cs typeface="Angsana New"/>
                        </a:rPr>
                        <a:t>พันธ</a:t>
                      </a:r>
                      <a:r>
                        <a:rPr lang="th-TH" sz="2800" b="1" dirty="0">
                          <a:latin typeface="Cordia New"/>
                          <a:ea typeface="Cordia New"/>
                          <a:cs typeface="Angsana New"/>
                        </a:rPr>
                        <a:t>กิจที่ </a:t>
                      </a:r>
                      <a:r>
                        <a:rPr lang="en-US" sz="2800" b="1" dirty="0">
                          <a:latin typeface="Angsana New"/>
                          <a:ea typeface="Cordia New"/>
                          <a:cs typeface="Angsana New"/>
                        </a:rPr>
                        <a:t>1</a:t>
                      </a:r>
                      <a:endParaRPr lang="en-US" sz="2800" dirty="0"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 err="1">
                          <a:latin typeface="Cordia New"/>
                          <a:ea typeface="Cordia New"/>
                          <a:cs typeface="Angsana New"/>
                        </a:rPr>
                        <a:t>พันธ</a:t>
                      </a:r>
                      <a:r>
                        <a:rPr lang="th-TH" sz="2800" b="1" dirty="0">
                          <a:latin typeface="Cordia New"/>
                          <a:ea typeface="Cordia New"/>
                          <a:cs typeface="Angsana New"/>
                        </a:rPr>
                        <a:t>กิจที่ </a:t>
                      </a:r>
                      <a:r>
                        <a:rPr lang="en-US" sz="2800" b="1" dirty="0">
                          <a:latin typeface="Angsana New"/>
                          <a:ea typeface="Cordia New"/>
                          <a:cs typeface="Angsana New"/>
                        </a:rPr>
                        <a:t>2</a:t>
                      </a:r>
                      <a:endParaRPr lang="en-US" sz="2800" dirty="0"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 err="1">
                          <a:latin typeface="Cordia New"/>
                          <a:ea typeface="Cordia New"/>
                          <a:cs typeface="Angsana New"/>
                        </a:rPr>
                        <a:t>พันธ</a:t>
                      </a:r>
                      <a:r>
                        <a:rPr lang="th-TH" sz="2800" b="1" dirty="0">
                          <a:latin typeface="Cordia New"/>
                          <a:ea typeface="Cordia New"/>
                          <a:cs typeface="Angsana New"/>
                        </a:rPr>
                        <a:t>กิจ ...</a:t>
                      </a:r>
                      <a:r>
                        <a:rPr lang="en-US" sz="2800" b="1" dirty="0">
                          <a:latin typeface="Angsana New"/>
                          <a:ea typeface="Cordia New"/>
                          <a:cs typeface="Angsana New"/>
                        </a:rPr>
                        <a:t>n</a:t>
                      </a:r>
                      <a:r>
                        <a:rPr lang="th-TH" sz="2800" b="1" dirty="0">
                          <a:latin typeface="Angsana New"/>
                          <a:ea typeface="Cordia New"/>
                          <a:cs typeface="Angsana New"/>
                        </a:rPr>
                        <a:t>...</a:t>
                      </a:r>
                      <a:endParaRPr lang="en-US" sz="2800" dirty="0"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latin typeface="Cordia New"/>
                          <a:ea typeface="Cordia New"/>
                          <a:cs typeface="Angsana New"/>
                        </a:rPr>
                        <a:t>โครงการที่ </a:t>
                      </a:r>
                      <a:r>
                        <a:rPr lang="en-US" sz="2800" b="1" dirty="0">
                          <a:latin typeface="Angsana New"/>
                          <a:ea typeface="Cordia New"/>
                          <a:cs typeface="Angsana New"/>
                        </a:rPr>
                        <a:t>1</a:t>
                      </a:r>
                      <a:endParaRPr lang="en-US" sz="2800" dirty="0"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latin typeface="Cordia New"/>
                          <a:ea typeface="Cordia New"/>
                          <a:cs typeface="Angsana New"/>
                        </a:rPr>
                        <a:t>โครงการที่ </a:t>
                      </a:r>
                      <a:r>
                        <a:rPr lang="en-US" sz="2800" b="1" dirty="0">
                          <a:latin typeface="Angsana New"/>
                          <a:ea typeface="Cordia New"/>
                          <a:cs typeface="Angsana New"/>
                        </a:rPr>
                        <a:t>2</a:t>
                      </a:r>
                      <a:endParaRPr lang="en-US" sz="2800" dirty="0"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latin typeface="Cordia New"/>
                          <a:ea typeface="Cordia New"/>
                          <a:cs typeface="Angsana New"/>
                        </a:rPr>
                        <a:t>โครงการ ...</a:t>
                      </a:r>
                      <a:r>
                        <a:rPr lang="en-US" sz="2800" b="1" dirty="0">
                          <a:latin typeface="Angsana New"/>
                          <a:ea typeface="Cordia New"/>
                          <a:cs typeface="Angsana New"/>
                        </a:rPr>
                        <a:t>n</a:t>
                      </a:r>
                      <a:r>
                        <a:rPr lang="th-TH" sz="2800" b="1" dirty="0">
                          <a:latin typeface="Angsana New"/>
                          <a:ea typeface="Cordia New"/>
                          <a:cs typeface="Angsana New"/>
                        </a:rPr>
                        <a:t>...</a:t>
                      </a:r>
                      <a:endParaRPr lang="en-US" sz="2800" dirty="0">
                        <a:latin typeface="Cordia New"/>
                        <a:ea typeface="Cordia New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>
                        <a:latin typeface="Freesia News" pitchFamily="34" charset="-34"/>
                        <a:cs typeface="Freesia News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1500736"/>
            <a:ext cx="85725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6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ทำงานหนัก...อย่าง...สงบเงียบ</a:t>
            </a:r>
            <a:br>
              <a:rPr lang="th-TH" sz="6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sz="6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แล้วปล่อยให้ </a:t>
            </a:r>
            <a:r>
              <a:rPr lang="th-TH" sz="6000" b="1" dirty="0" smtClean="0">
                <a:solidFill>
                  <a:srgbClr val="FFFF00"/>
                </a:solidFill>
                <a:latin typeface="Freesia News" pitchFamily="34" charset="-34"/>
                <a:cs typeface="Freesia News" pitchFamily="34" charset="-34"/>
              </a:rPr>
              <a:t>ความสำเร็จ</a:t>
            </a:r>
            <a:r>
              <a:rPr lang="th-TH" sz="6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/>
            </a:r>
            <a:br>
              <a:rPr lang="th-TH" sz="6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</a:br>
            <a:r>
              <a:rPr lang="th-TH" sz="6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  <a:t>เป็นผู้ส่งเสียง </a:t>
            </a:r>
            <a:br>
              <a:rPr lang="th-TH" sz="6000" b="1" dirty="0" smtClean="0">
                <a:solidFill>
                  <a:schemeClr val="bg1"/>
                </a:solidFill>
                <a:latin typeface="Freesia News" pitchFamily="34" charset="-34"/>
                <a:cs typeface="Freesia News" pitchFamily="34" charset="-34"/>
              </a:rPr>
            </a:br>
            <a:endParaRPr lang="en-US" sz="6000" b="1" dirty="0">
              <a:solidFill>
                <a:schemeClr val="bg1"/>
              </a:solidFill>
              <a:latin typeface="Freesia News" pitchFamily="34" charset="-34"/>
              <a:cs typeface="Freesia News" pitchFamily="34" charset="-34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รูปภาพ 1" descr="1005-011-08-106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1785926"/>
            <a:ext cx="2547952" cy="25479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1928802"/>
            <a:ext cx="4286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rgbClr val="FFFF00"/>
                </a:solidFill>
                <a:cs typeface="FreesiaUPC" pitchFamily="34" charset="-34"/>
              </a:rPr>
              <a:t>Happy Ending</a:t>
            </a:r>
            <a:endParaRPr lang="th-TH" sz="7200" b="1" dirty="0">
              <a:solidFill>
                <a:srgbClr val="FFFF00"/>
              </a:solidFill>
              <a:cs typeface="FreesiaUPC" pitchFamily="34" charset="-34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 2"/>
          <p:cNvSpPr/>
          <p:nvPr/>
        </p:nvSpPr>
        <p:spPr>
          <a:xfrm>
            <a:off x="571472" y="357166"/>
            <a:ext cx="79296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48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การวางแผน</a:t>
            </a:r>
            <a:r>
              <a:rPr lang="th-TH" sz="1800" b="1" dirty="0" smtClean="0">
                <a:latin typeface="Angsana New" pitchFamily="18" charset="-34"/>
                <a:cs typeface="FreesiaUPC" pitchFamily="34" charset="-34"/>
              </a:rPr>
              <a:t/>
            </a:r>
            <a:br>
              <a:rPr lang="th-TH" sz="1800" b="1" dirty="0" smtClean="0">
                <a:latin typeface="Angsana New" pitchFamily="18" charset="-34"/>
                <a:cs typeface="FreesiaUPC" pitchFamily="34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เป็นเครื่องมือของผู้บริหาร</a:t>
            </a:r>
            <a:b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ในการกำกับ ติดตาม ตรวจสอบ งานทุกงาน</a:t>
            </a:r>
            <a:endParaRPr lang="th-TH" sz="3600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85720" y="2714620"/>
            <a:ext cx="8786842" cy="42148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ngsana New" pitchFamily="18" charset="-34"/>
                <a:ea typeface="+mj-ea"/>
                <a:cs typeface="FreesiaUPC" pitchFamily="34" charset="-34"/>
              </a:rPr>
              <a:t>ประโยชน์ของการวางแผน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ea typeface="+mj-ea"/>
                <a:cs typeface="FreesiaUPC" pitchFamily="34" charset="-34"/>
              </a:rPr>
              <a:t/>
            </a:r>
            <a:b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ea typeface="+mj-ea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เป็นเครื่องมือในการตัดสินใจอย่างมีหลักเกณฑ์     สนับสนุนให้เกิดการประสานงาน เพื่อให้เกิดประสิทธิภาพและประสิทธิผลในการปฏิบัติงาน        เป็นเครื่องมือของผู้บริหารในการกำกับ ติดตาม ตรวจสอบการปฏิบัติงานของฝ่ายต่างๆ  ให้เป็นไปตามนโยบายและเป้าหมายที่กำหนดไว้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 New" pitchFamily="18" charset="-34"/>
              <a:ea typeface="+mj-ea"/>
              <a:cs typeface="FreesiaUPC" pitchFamily="34" charset="-34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สี่เหลี่ยมผืนผ้า 5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 sz="180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8819" name="Text Box 11"/>
          <p:cNvSpPr txBox="1">
            <a:spLocks noChangeArrowheads="1"/>
          </p:cNvSpPr>
          <p:nvPr/>
        </p:nvSpPr>
        <p:spPr bwMode="auto">
          <a:xfrm>
            <a:off x="142863" y="2285993"/>
            <a:ext cx="1857375" cy="1928825"/>
          </a:xfrm>
          <a:prstGeom prst="rect">
            <a:avLst/>
          </a:prstGeom>
          <a:solidFill>
            <a:srgbClr val="E0F8C0"/>
          </a:solidFill>
          <a:ln w="381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th-TH" sz="1100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h-TH" sz="1100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</a:br>
            <a:endParaRPr lang="th-TH" sz="1100" dirty="0" smtClean="0">
              <a:solidFill>
                <a:srgbClr val="7030A0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US" sz="1600" b="1" dirty="0" smtClean="0">
                <a:solidFill>
                  <a:srgbClr val="7030A0"/>
                </a:solidFill>
                <a:latin typeface="FreesiaUPC" pitchFamily="34" charset="-34"/>
                <a:cs typeface="FreesiaUPC" pitchFamily="34" charset="-34"/>
              </a:rPr>
              <a:t>(</a:t>
            </a:r>
            <a:r>
              <a:rPr lang="en-US" sz="1600" b="1" dirty="0">
                <a:solidFill>
                  <a:srgbClr val="7030A0"/>
                </a:solidFill>
                <a:latin typeface="FreesiaUPC" pitchFamily="34" charset="-34"/>
                <a:cs typeface="FreesiaUPC" pitchFamily="34" charset="-34"/>
              </a:rPr>
              <a:t>SWOT Analysis</a:t>
            </a:r>
            <a:r>
              <a:rPr lang="en-US" sz="1600" b="1" dirty="0" smtClean="0">
                <a:solidFill>
                  <a:srgbClr val="7030A0"/>
                </a:solidFill>
                <a:latin typeface="FreesiaUPC" pitchFamily="34" charset="-34"/>
                <a:cs typeface="FreesiaUPC" pitchFamily="34" charset="-34"/>
              </a:rPr>
              <a:t>)</a:t>
            </a:r>
            <a:br>
              <a:rPr lang="en-US" sz="1600" b="1" dirty="0" smtClean="0">
                <a:solidFill>
                  <a:srgbClr val="7030A0"/>
                </a:solidFill>
                <a:latin typeface="FreesiaUPC" pitchFamily="34" charset="-34"/>
                <a:cs typeface="FreesiaUPC" pitchFamily="34" charset="-34"/>
              </a:rPr>
            </a:br>
            <a:endParaRPr lang="en-US" sz="1600" b="1" dirty="0">
              <a:solidFill>
                <a:srgbClr val="7030A0"/>
              </a:solidFill>
              <a:latin typeface="FreesiaUPC" pitchFamily="34" charset="-34"/>
              <a:cs typeface="FreesiaUPC" pitchFamily="34" charset="-34"/>
            </a:endParaRPr>
          </a:p>
          <a:p>
            <a:r>
              <a:rPr lang="th-TH" sz="1600" b="1" dirty="0" smtClean="0">
                <a:latin typeface="FreesiaUPC" pitchFamily="34" charset="-34"/>
                <a:cs typeface="FreesiaUPC" pitchFamily="34" charset="-34"/>
              </a:rPr>
              <a:t>สภาพแวดล้อมภายนอก</a:t>
            </a:r>
            <a:endParaRPr lang="en-US" altLang="ja-JP" sz="1600" b="1" dirty="0">
              <a:solidFill>
                <a:srgbClr val="FF0000"/>
              </a:solidFill>
              <a:latin typeface="FreesiaUPC" pitchFamily="34" charset="-34"/>
              <a:cs typeface="FreesiaUPC" pitchFamily="34" charset="-34"/>
            </a:endParaRPr>
          </a:p>
          <a:p>
            <a:endParaRPr lang="th-TH" sz="1600" b="1" dirty="0" smtClean="0">
              <a:latin typeface="FreesiaUPC" pitchFamily="34" charset="-34"/>
              <a:cs typeface="FreesiaUPC" pitchFamily="34" charset="-34"/>
            </a:endParaRPr>
          </a:p>
          <a:p>
            <a:r>
              <a:rPr lang="th-TH" sz="1600" b="1" dirty="0" smtClean="0">
                <a:latin typeface="FreesiaUPC" pitchFamily="34" charset="-34"/>
                <a:cs typeface="FreesiaUPC" pitchFamily="34" charset="-34"/>
              </a:rPr>
              <a:t>สภาพแวดล้อมภายใน</a:t>
            </a:r>
            <a:endParaRPr lang="en-US" altLang="ja-JP" sz="1600" b="1" dirty="0">
              <a:solidFill>
                <a:srgbClr val="FF0000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30082" name="Text Box 12"/>
          <p:cNvSpPr txBox="1">
            <a:spLocks noChangeArrowheads="1"/>
          </p:cNvSpPr>
          <p:nvPr/>
        </p:nvSpPr>
        <p:spPr bwMode="auto">
          <a:xfrm>
            <a:off x="142844" y="2143116"/>
            <a:ext cx="1857375" cy="276999"/>
          </a:xfrm>
          <a:prstGeom prst="rect">
            <a:avLst/>
          </a:prstGeom>
          <a:solidFill>
            <a:srgbClr val="6600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th-TH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การวิเคราะห์สถานการณ์ </a:t>
            </a:r>
            <a:endParaRPr 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104453" name="Rectangle 2"/>
          <p:cNvSpPr>
            <a:spLocks noChangeArrowheads="1"/>
          </p:cNvSpPr>
          <p:nvPr/>
        </p:nvSpPr>
        <p:spPr bwMode="auto">
          <a:xfrm>
            <a:off x="4429125" y="1000124"/>
            <a:ext cx="2857500" cy="500064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lnSpc>
                <a:spcPts val="1200"/>
              </a:lnSpc>
              <a:defRPr/>
            </a:pPr>
            <a:r>
              <a:rPr lang="th-TH" sz="1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/>
            </a:r>
            <a:br>
              <a:rPr lang="th-TH" sz="1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lang="th-TH" sz="1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มี</a:t>
            </a:r>
            <a:r>
              <a:rPr lang="th-TH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ความเชื่อมโยงและสอดคล้องกับการกำหนดทิศทางขององค์กร</a:t>
            </a:r>
            <a:br>
              <a:rPr lang="th-TH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</a:br>
            <a:endParaRPr lang="th-TH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UPC" pitchFamily="34" charset="-34"/>
              <a:cs typeface="FreesiaUPC" pitchFamily="34" charset="-34"/>
            </a:endParaRPr>
          </a:p>
          <a:p>
            <a:pPr marL="95250" indent="-95250">
              <a:lnSpc>
                <a:spcPts val="1200"/>
              </a:lnSpc>
              <a:buFont typeface="Arial" pitchFamily="34" charset="0"/>
              <a:buChar char="•"/>
              <a:defRPr/>
            </a:pPr>
            <a:r>
              <a:rPr lang="th-TH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โครงการและงบประมาณ </a:t>
            </a:r>
            <a:r>
              <a:rPr lang="th-TH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/>
            </a:r>
            <a:br>
              <a:rPr lang="th-TH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</a:br>
            <a:endParaRPr 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UPC" pitchFamily="34" charset="-34"/>
              <a:cs typeface="FreesiaUPC" pitchFamily="34" charset="-34"/>
            </a:endParaRPr>
          </a:p>
          <a:p>
            <a:pPr marL="95250" indent="-95250">
              <a:lnSpc>
                <a:spcPts val="1200"/>
              </a:lnSpc>
              <a:buFont typeface="Arial" pitchFamily="34" charset="0"/>
              <a:buChar char="•"/>
              <a:defRPr/>
            </a:pPr>
            <a:r>
              <a:rPr lang="th-TH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โครงสร้างและกระบวนการทำงาน </a:t>
            </a:r>
            <a:r>
              <a:rPr lang="th-TH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/>
            </a:r>
            <a:br>
              <a:rPr lang="th-TH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</a:br>
            <a:endParaRPr 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UPC" pitchFamily="34" charset="-34"/>
              <a:cs typeface="FreesiaUPC" pitchFamily="34" charset="-34"/>
            </a:endParaRPr>
          </a:p>
          <a:p>
            <a:pPr marL="95250" indent="-95250">
              <a:lnSpc>
                <a:spcPts val="1200"/>
              </a:lnSpc>
              <a:buFont typeface="Arial" pitchFamily="34" charset="0"/>
              <a:buChar char="•"/>
              <a:defRPr/>
            </a:pPr>
            <a:r>
              <a:rPr lang="th-TH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สมรรถนะและความสามารถของ</a:t>
            </a:r>
            <a:r>
              <a:rPr lang="th-TH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บุคลากร</a:t>
            </a:r>
            <a:br>
              <a:rPr lang="th-TH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</a:br>
            <a:endParaRPr 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UPC" pitchFamily="34" charset="-34"/>
              <a:cs typeface="FreesiaUPC" pitchFamily="34" charset="-34"/>
            </a:endParaRPr>
          </a:p>
          <a:p>
            <a:pPr marL="95250" indent="-95250">
              <a:lnSpc>
                <a:spcPts val="1200"/>
              </a:lnSpc>
              <a:buFont typeface="Arial" pitchFamily="34" charset="0"/>
              <a:buChar char="•"/>
              <a:defRPr/>
            </a:pPr>
            <a:r>
              <a:rPr lang="th-TH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วัฒนธรรมและค่านิยมในการทำงาน </a:t>
            </a:r>
            <a:r>
              <a:rPr lang="th-TH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/>
            </a:r>
            <a:br>
              <a:rPr lang="th-TH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</a:br>
            <a:endParaRPr 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UPC" pitchFamily="34" charset="-34"/>
              <a:cs typeface="FreesiaUPC" pitchFamily="34" charset="-34"/>
            </a:endParaRPr>
          </a:p>
          <a:p>
            <a:pPr marL="95250" indent="-95250">
              <a:lnSpc>
                <a:spcPts val="1200"/>
              </a:lnSpc>
              <a:buFont typeface="Arial" pitchFamily="34" charset="0"/>
              <a:buChar char="•"/>
              <a:defRPr/>
            </a:pPr>
            <a:r>
              <a:rPr lang="th-TH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ความรู้และระบบข้อมูลสารสนเทศ </a:t>
            </a:r>
            <a:r>
              <a:rPr lang="th-TH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/>
            </a:r>
            <a:br>
              <a:rPr lang="th-TH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</a:br>
            <a:endParaRPr 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UPC" pitchFamily="34" charset="-34"/>
              <a:cs typeface="FreesiaUPC" pitchFamily="34" charset="-34"/>
            </a:endParaRPr>
          </a:p>
          <a:p>
            <a:pPr marL="95250" indent="-95250">
              <a:lnSpc>
                <a:spcPts val="1200"/>
              </a:lnSpc>
              <a:buFont typeface="Arial" pitchFamily="34" charset="0"/>
              <a:buChar char="•"/>
              <a:defRPr/>
            </a:pPr>
            <a:r>
              <a:rPr lang="th-TH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ระบบการประเมินผลการปฏิบัติงาน </a:t>
            </a:r>
            <a:endParaRPr 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UPC" pitchFamily="34" charset="-34"/>
              <a:cs typeface="FreesiaUPC" pitchFamily="34" charset="-34"/>
            </a:endParaRPr>
          </a:p>
          <a:p>
            <a:pPr marL="95250" indent="-95250">
              <a:lnSpc>
                <a:spcPts val="1200"/>
              </a:lnSpc>
              <a:buFont typeface="Arial" pitchFamily="34" charset="0"/>
              <a:buChar char="•"/>
              <a:defRPr/>
            </a:pPr>
            <a:endParaRPr lang="th-TH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0"/>
              </a:spcAft>
              <a:defRPr/>
            </a:pPr>
            <a:endParaRPr lang="en-US" sz="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104472" name="Text Box 21"/>
          <p:cNvSpPr txBox="1">
            <a:spLocks noChangeArrowheads="1"/>
          </p:cNvSpPr>
          <p:nvPr/>
        </p:nvSpPr>
        <p:spPr bwMode="auto">
          <a:xfrm>
            <a:off x="4429125" y="709613"/>
            <a:ext cx="2857500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th-TH" sz="1400" b="1" dirty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การแปลงและนำไป</a:t>
            </a:r>
            <a:r>
              <a:rPr lang="th-TH" sz="1400" b="1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ปฏิบัติ</a:t>
            </a:r>
            <a:endParaRPr lang="en-US" sz="1400" b="1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807" name="Rectangle 5"/>
          <p:cNvSpPr>
            <a:spLocks noChangeArrowheads="1"/>
          </p:cNvSpPr>
          <p:nvPr/>
        </p:nvSpPr>
        <p:spPr bwMode="auto">
          <a:xfrm>
            <a:off x="2071670" y="2500306"/>
            <a:ext cx="2286000" cy="3522669"/>
          </a:xfrm>
          <a:prstGeom prst="rect">
            <a:avLst/>
          </a:prstGeom>
          <a:solidFill>
            <a:srgbClr val="E0F8C0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h-TH" sz="18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6278" name="Text Box 13"/>
          <p:cNvSpPr txBox="1">
            <a:spLocks noChangeArrowheads="1"/>
          </p:cNvSpPr>
          <p:nvPr/>
        </p:nvSpPr>
        <p:spPr bwMode="auto">
          <a:xfrm>
            <a:off x="71438" y="709613"/>
            <a:ext cx="4286250" cy="307777"/>
          </a:xfrm>
          <a:prstGeom prst="rect">
            <a:avLst/>
          </a:prstGeom>
          <a:solidFill>
            <a:srgbClr val="C00000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th-TH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การกำหนด/คิดวิธี 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809" name="AutoShape 4"/>
          <p:cNvSpPr>
            <a:spLocks noChangeArrowheads="1"/>
          </p:cNvSpPr>
          <p:nvPr/>
        </p:nvSpPr>
        <p:spPr bwMode="auto">
          <a:xfrm>
            <a:off x="2214563" y="3027362"/>
            <a:ext cx="2028825" cy="3302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th-TH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วิสัยทัศน์</a:t>
            </a:r>
          </a:p>
        </p:txBody>
      </p:sp>
      <p:sp>
        <p:nvSpPr>
          <p:cNvPr id="118810" name="AutoShape 9"/>
          <p:cNvSpPr>
            <a:spLocks noChangeArrowheads="1"/>
          </p:cNvSpPr>
          <p:nvPr/>
        </p:nvSpPr>
        <p:spPr bwMode="auto">
          <a:xfrm>
            <a:off x="2214563" y="3914781"/>
            <a:ext cx="2028825" cy="300037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th-TH" sz="1400" b="1" dirty="0" err="1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พันธ</a:t>
            </a:r>
            <a:r>
              <a:rPr lang="th-TH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กิจ</a:t>
            </a:r>
          </a:p>
        </p:txBody>
      </p:sp>
      <p:sp>
        <p:nvSpPr>
          <p:cNvPr id="118811" name="AutoShape 14"/>
          <p:cNvSpPr>
            <a:spLocks noChangeArrowheads="1"/>
          </p:cNvSpPr>
          <p:nvPr/>
        </p:nvSpPr>
        <p:spPr bwMode="auto">
          <a:xfrm>
            <a:off x="2214563" y="4714884"/>
            <a:ext cx="2028825" cy="35719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th-TH" sz="1400" b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กลยุทธ์</a:t>
            </a:r>
            <a:endParaRPr lang="th-TH" sz="14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812" name="AutoShape 24"/>
          <p:cNvSpPr>
            <a:spLocks noChangeArrowheads="1"/>
          </p:cNvSpPr>
          <p:nvPr/>
        </p:nvSpPr>
        <p:spPr bwMode="auto">
          <a:xfrm>
            <a:off x="2214563" y="5146689"/>
            <a:ext cx="2028825" cy="354013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th-TH" sz="1400" b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ตัวชี้วัด / เกณฑ์</a:t>
            </a:r>
            <a:endParaRPr lang="th-TH" sz="14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813" name="AutoShape 29"/>
          <p:cNvSpPr>
            <a:spLocks noChangeArrowheads="1"/>
          </p:cNvSpPr>
          <p:nvPr/>
        </p:nvSpPr>
        <p:spPr bwMode="auto">
          <a:xfrm>
            <a:off x="2214563" y="5605480"/>
            <a:ext cx="2028825" cy="32385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th-TH" sz="1400" b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โครงการ</a:t>
            </a:r>
            <a:endParaRPr lang="th-TH" sz="14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30063" name="Text Box 28"/>
          <p:cNvSpPr txBox="1">
            <a:spLocks noChangeArrowheads="1"/>
          </p:cNvSpPr>
          <p:nvPr/>
        </p:nvSpPr>
        <p:spPr bwMode="auto">
          <a:xfrm>
            <a:off x="7358063" y="708025"/>
            <a:ext cx="1785937" cy="353623"/>
          </a:xfrm>
          <a:prstGeom prst="rect">
            <a:avLst/>
          </a:prstGeom>
          <a:solidFill>
            <a:schemeClr val="accent1">
              <a:lumMod val="25000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  <a:defRPr/>
            </a:pPr>
            <a:endParaRPr lang="th-TH" sz="1400" b="1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lnSpc>
                <a:spcPts val="1000"/>
              </a:lnSpc>
              <a:defRPr/>
            </a:pPr>
            <a:r>
              <a:rPr lang="th-TH" sz="14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การ</a:t>
            </a:r>
            <a:r>
              <a:rPr lang="th-TH" sz="14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ประเมินผล </a:t>
            </a:r>
            <a:endParaRPr lang="en-US" sz="1400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กลุ่ม 99"/>
          <p:cNvGrpSpPr>
            <a:grpSpLocks/>
          </p:cNvGrpSpPr>
          <p:nvPr/>
        </p:nvGrpSpPr>
        <p:grpSpPr bwMode="auto">
          <a:xfrm>
            <a:off x="928663" y="4429132"/>
            <a:ext cx="7429551" cy="2143935"/>
            <a:chOff x="927849" y="4242186"/>
            <a:chExt cx="7430407" cy="2141936"/>
          </a:xfrm>
        </p:grpSpPr>
        <p:cxnSp>
          <p:nvCxnSpPr>
            <p:cNvPr id="90" name="ลูกศรเชื่อมต่อแบบตรง 89"/>
            <p:cNvCxnSpPr/>
            <p:nvPr/>
          </p:nvCxnSpPr>
          <p:spPr>
            <a:xfrm rot="5400000" flipH="1" flipV="1">
              <a:off x="8048184" y="5979661"/>
              <a:ext cx="620117" cy="26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ลูกศรเชื่อมต่อแบบตรง 87"/>
            <p:cNvCxnSpPr/>
            <p:nvPr/>
          </p:nvCxnSpPr>
          <p:spPr>
            <a:xfrm rot="16200000" flipV="1">
              <a:off x="-84789" y="5254824"/>
              <a:ext cx="2068170" cy="42894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ตัวเชื่อมต่อตรง 91"/>
            <p:cNvCxnSpPr/>
            <p:nvPr/>
          </p:nvCxnSpPr>
          <p:spPr>
            <a:xfrm>
              <a:off x="999319" y="6286560"/>
              <a:ext cx="7358911" cy="158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ลูกศรเชื่อมต่อแบบตรง 92"/>
            <p:cNvCxnSpPr/>
            <p:nvPr/>
          </p:nvCxnSpPr>
          <p:spPr>
            <a:xfrm rot="16200000" flipV="1">
              <a:off x="2855547" y="6074034"/>
              <a:ext cx="43139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ลูกศรเชื่อมต่อแบบตรง 93"/>
            <p:cNvCxnSpPr/>
            <p:nvPr/>
          </p:nvCxnSpPr>
          <p:spPr>
            <a:xfrm rot="5400000" flipH="1" flipV="1">
              <a:off x="5572143" y="6097843"/>
              <a:ext cx="570971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792" name="Rectangle 51"/>
          <p:cNvSpPr>
            <a:spLocks noChangeArrowheads="1"/>
          </p:cNvSpPr>
          <p:nvPr/>
        </p:nvSpPr>
        <p:spPr bwMode="auto">
          <a:xfrm>
            <a:off x="2143125" y="6335713"/>
            <a:ext cx="5072063" cy="285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th-TH" sz="1400" b="1" dirty="0" smtClean="0">
                <a:latin typeface="Tahoma" pitchFamily="34" charset="0"/>
                <a:cs typeface="Tahoma" pitchFamily="34" charset="0"/>
              </a:rPr>
              <a:t>ข้อมูลย้อนกลับ</a:t>
            </a:r>
            <a:endParaRPr lang="en-US" sz="14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8933" name="ตัวยึดเนื้อหา 2"/>
          <p:cNvSpPr txBox="1">
            <a:spLocks/>
          </p:cNvSpPr>
          <p:nvPr/>
        </p:nvSpPr>
        <p:spPr bwMode="auto">
          <a:xfrm>
            <a:off x="571500" y="71438"/>
            <a:ext cx="79295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th-TH" sz="3200" b="1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ขั้นตอนการวางแผน</a:t>
            </a:r>
            <a:endParaRPr lang="th-TH" sz="3200" b="1" u="sng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7" name="สี่เหลี่ยมผืนผ้า 36"/>
          <p:cNvSpPr/>
          <p:nvPr/>
        </p:nvSpPr>
        <p:spPr>
          <a:xfrm>
            <a:off x="2214546" y="2621157"/>
            <a:ext cx="2071704" cy="307777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h-TH" sz="1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ea typeface="Tahoma" pitchFamily="34" charset="0"/>
                <a:cs typeface="FreesiaUPC" pitchFamily="34" charset="-34"/>
              </a:rPr>
              <a:t>การกำหนด</a:t>
            </a:r>
            <a:r>
              <a:rPr lang="th-TH" sz="1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ea typeface="Tahoma" pitchFamily="34" charset="0"/>
                <a:cs typeface="FreesiaUPC" pitchFamily="34" charset="-34"/>
              </a:rPr>
              <a:t>ทิศทางของ</a:t>
            </a:r>
            <a:r>
              <a:rPr lang="th-TH" sz="1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ea typeface="Tahoma" pitchFamily="34" charset="0"/>
                <a:cs typeface="FreesiaUPC" pitchFamily="34" charset="-34"/>
              </a:rPr>
              <a:t>องค์การ </a:t>
            </a:r>
          </a:p>
        </p:txBody>
      </p:sp>
      <p:sp>
        <p:nvSpPr>
          <p:cNvPr id="34" name="AutoShape 4"/>
          <p:cNvSpPr>
            <a:spLocks noChangeArrowheads="1"/>
          </p:cNvSpPr>
          <p:nvPr/>
        </p:nvSpPr>
        <p:spPr bwMode="auto">
          <a:xfrm>
            <a:off x="2214546" y="3455990"/>
            <a:ext cx="2028825" cy="3302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th-TH" sz="1400" b="1" dirty="0" err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อัต</a:t>
            </a:r>
            <a:r>
              <a:rPr lang="th-TH" sz="1400" b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ลักษณ์ / เอกลักษณ์</a:t>
            </a:r>
            <a:endParaRPr lang="th-TH" sz="14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5" name="AutoShape 9"/>
          <p:cNvSpPr>
            <a:spLocks noChangeArrowheads="1"/>
          </p:cNvSpPr>
          <p:nvPr/>
        </p:nvSpPr>
        <p:spPr bwMode="auto">
          <a:xfrm>
            <a:off x="2214546" y="4343409"/>
            <a:ext cx="2028825" cy="300037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th-TH" sz="1400" b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เป้าหมาย</a:t>
            </a:r>
            <a:endParaRPr lang="th-TH" sz="14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805" name="Rectangle 29"/>
          <p:cNvSpPr>
            <a:spLocks noChangeArrowheads="1"/>
          </p:cNvSpPr>
          <p:nvPr/>
        </p:nvSpPr>
        <p:spPr bwMode="auto">
          <a:xfrm>
            <a:off x="7358063" y="1049356"/>
            <a:ext cx="1785937" cy="5022850"/>
          </a:xfrm>
          <a:prstGeom prst="rect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h-TH" sz="18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36211" name="Text Box 30"/>
          <p:cNvSpPr txBox="1">
            <a:spLocks noChangeArrowheads="1"/>
          </p:cNvSpPr>
          <p:nvPr/>
        </p:nvSpPr>
        <p:spPr bwMode="auto">
          <a:xfrm>
            <a:off x="7358082" y="1114182"/>
            <a:ext cx="1785918" cy="1600438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95250" indent="-9525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th-TH" sz="14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ผลผลิต ผลลัพธ์</a:t>
            </a:r>
          </a:p>
          <a:p>
            <a:pPr marL="95250" indent="-9525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th-TH" sz="14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ตัวชี้วัด และเกณฑ์ เป้าหมาย ตามแผน</a:t>
            </a:r>
          </a:p>
          <a:p>
            <a:pPr marL="95250" indent="-9525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th-TH" sz="14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 วิสัยทัศน์ เป้าประสงค์หลัก</a:t>
            </a:r>
            <a:br>
              <a:rPr lang="th-TH" sz="14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</a:br>
            <a:endParaRPr lang="th-TH" sz="1400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2" name="สี่เหลี่ยมผืนผ้า 31"/>
          <p:cNvSpPr/>
          <p:nvPr/>
        </p:nvSpPr>
        <p:spPr>
          <a:xfrm>
            <a:off x="214282" y="1071546"/>
            <a:ext cx="1857388" cy="83099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th-TH" sz="16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ผลการดำเนินงานย้อนหลัง  </a:t>
            </a:r>
            <a:br>
              <a:rPr lang="th-TH" sz="16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16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ด้านการจัดการศึกษา  </a:t>
            </a:r>
            <a:br>
              <a:rPr lang="th-TH" sz="16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16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ด้านการบริหารการศึกษา</a:t>
            </a:r>
            <a:endParaRPr lang="th-TH" sz="1600" b="1" dirty="0">
              <a:solidFill>
                <a:srgbClr val="C00000"/>
              </a:solidFill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36" name="สี่เหลี่ยมผืนผ้า 35"/>
          <p:cNvSpPr/>
          <p:nvPr/>
        </p:nvSpPr>
        <p:spPr>
          <a:xfrm>
            <a:off x="2428860" y="1071546"/>
            <a:ext cx="1857388" cy="830997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th-TH" sz="1600" b="1" dirty="0" smtClean="0">
                <a:latin typeface="FreesiaUPC" pitchFamily="34" charset="-34"/>
                <a:cs typeface="FreesiaUPC" pitchFamily="34" charset="-34"/>
              </a:rPr>
              <a:t>แนวคิดการพัฒนา </a:t>
            </a:r>
            <a:br>
              <a:rPr lang="th-TH" sz="1600" b="1" dirty="0" smtClean="0">
                <a:latin typeface="FreesiaUPC" pitchFamily="34" charset="-34"/>
                <a:cs typeface="FreesiaUPC" pitchFamily="34" charset="-34"/>
              </a:rPr>
            </a:br>
            <a:r>
              <a:rPr lang="th-TH" sz="16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ด้านการจัดการศึกษา  </a:t>
            </a:r>
            <a:br>
              <a:rPr lang="th-TH" sz="16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16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ด้านการบริหารการศึกษา)</a:t>
            </a:r>
            <a:endParaRPr lang="th-TH" sz="1600" b="1" dirty="0">
              <a:solidFill>
                <a:srgbClr val="C00000"/>
              </a:solidFill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38" name="ลูกศรลง 37"/>
          <p:cNvSpPr/>
          <p:nvPr/>
        </p:nvSpPr>
        <p:spPr>
          <a:xfrm>
            <a:off x="3857620" y="1857364"/>
            <a:ext cx="214314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ลูกศรลง 39"/>
          <p:cNvSpPr/>
          <p:nvPr/>
        </p:nvSpPr>
        <p:spPr>
          <a:xfrm>
            <a:off x="3857620" y="2428868"/>
            <a:ext cx="214314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utoShape 4"/>
          <p:cNvSpPr>
            <a:spLocks noChangeArrowheads="1"/>
          </p:cNvSpPr>
          <p:nvPr/>
        </p:nvSpPr>
        <p:spPr bwMode="auto">
          <a:xfrm>
            <a:off x="2185985" y="2098668"/>
            <a:ext cx="2028825" cy="330200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th-TH" sz="18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เป้าหมายหลัก</a:t>
            </a:r>
            <a:endParaRPr lang="th-TH" sz="1800" b="1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39" name="ลูกศรขวา 38"/>
          <p:cNvSpPr/>
          <p:nvPr/>
        </p:nvSpPr>
        <p:spPr>
          <a:xfrm>
            <a:off x="2071670" y="1357298"/>
            <a:ext cx="42862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ลูกศรขวา 47"/>
          <p:cNvSpPr/>
          <p:nvPr/>
        </p:nvSpPr>
        <p:spPr>
          <a:xfrm rot="19313467">
            <a:off x="1756974" y="2469933"/>
            <a:ext cx="42862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642910" y="728473"/>
            <a:ext cx="7786742" cy="707886"/>
          </a:xfrm>
          <a:prstGeom prst="rect">
            <a:avLst/>
          </a:prstGeom>
          <a:solidFill>
            <a:srgbClr val="6600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ผลการดำเนินงานย้อนหลัง</a:t>
            </a:r>
            <a:endParaRPr 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785786" y="1857364"/>
            <a:ext cx="3429024" cy="4500594"/>
          </a:xfrm>
          <a:prstGeom prst="rect">
            <a:avLst/>
          </a:prstGeom>
          <a:solidFill>
            <a:srgbClr val="E0F8C0"/>
          </a:solidFill>
          <a:ln w="381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th-TH" sz="24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ด้านการจัดการศึกษา</a:t>
            </a:r>
            <a: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1.</a:t>
            </a: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24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แผน / ผลการดำเนินการจัดการศึกษาทุกหลักสูตร</a:t>
            </a: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  ย้อนหลัง </a:t>
            </a:r>
            <a: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3</a:t>
            </a: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 ปี ต่อเนื่อง  </a:t>
            </a:r>
            <a:b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2. </a:t>
            </a:r>
            <a:r>
              <a:rPr lang="th-TH" sz="24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ผลสัมฤทธิ์ทางการเรียนปลายภาค</a:t>
            </a: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 ภาคเรียน </a:t>
            </a:r>
            <a: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2</a:t>
            </a: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/</a:t>
            </a:r>
            <a: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2557 </a:t>
            </a: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และ </a:t>
            </a:r>
            <a: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1</a:t>
            </a: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/</a:t>
            </a:r>
            <a: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2558 </a:t>
            </a:r>
            <a:b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24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3.</a:t>
            </a:r>
            <a:r>
              <a:rPr lang="th-TH" sz="24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 ผลการทดสอบ </a:t>
            </a:r>
            <a:r>
              <a:rPr lang="en-US" sz="24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N-Net</a:t>
            </a:r>
            <a: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  </a:t>
            </a: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เปรียบเทียบ  ครั้งที่ </a:t>
            </a:r>
            <a: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1 </a:t>
            </a: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(ของปีงบประมาณ </a:t>
            </a:r>
            <a: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2558 </a:t>
            </a: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) และ </a:t>
            </a:r>
            <a:b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ครั้งที่ </a:t>
            </a:r>
            <a: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2 </a:t>
            </a: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 (ของปีงบประมาณ </a:t>
            </a:r>
            <a: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2558</a:t>
            </a: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)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b="1" dirty="0">
              <a:latin typeface="Tahoma" pitchFamily="34" charset="0"/>
              <a:cs typeface="FreesiaUPC" pitchFamily="34" charset="-34"/>
            </a:endParaRP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4714876" y="1643050"/>
            <a:ext cx="3643338" cy="4857784"/>
          </a:xfrm>
          <a:prstGeom prst="rect">
            <a:avLst/>
          </a:prstGeom>
          <a:solidFill>
            <a:srgbClr val="E0F8C0"/>
          </a:solidFill>
          <a:ln w="381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th-TH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ด้านการบริหารการศึกษา</a:t>
            </a: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1.</a:t>
            </a:r>
            <a:r>
              <a:rPr lang="th-TH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 ผลการประเมินตนเอง</a:t>
            </a: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 ย้อนหลัง </a:t>
            </a:r>
            <a:r>
              <a:rPr lang="en-US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3</a:t>
            </a: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 ปี ต่อเนื่อง  </a:t>
            </a:r>
            <a:r>
              <a:rPr lang="th-TH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2.</a:t>
            </a: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ผลการประเมินฯ โดยต้นสังกัด </a:t>
            </a: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ครั้งล่าสุด</a:t>
            </a:r>
            <a:r>
              <a:rPr lang="th-TH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3. </a:t>
            </a:r>
            <a:r>
              <a:rPr lang="th-TH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ผลการประเมินคุณภาพภายนอก </a:t>
            </a: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ครั้งล่าสุด</a:t>
            </a:r>
            <a:b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4.</a:t>
            </a:r>
            <a:r>
              <a:rPr lang="th-TH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 แนวทางการพัฒนา</a:t>
            </a: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 ที่ระบุไว้ใน </a:t>
            </a:r>
            <a:r>
              <a:rPr lang="en-US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SAR</a:t>
            </a: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 ปีล่าสุด</a:t>
            </a:r>
            <a:b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5. </a:t>
            </a:r>
            <a:r>
              <a:rPr lang="th-TH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แนวทางการพัฒนา</a:t>
            </a: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 ที่ระบุไว้ใน การประเมินฯโดยต้นสังกัด ครั้งล่าสุด</a:t>
            </a:r>
            <a:r>
              <a:rPr lang="en-US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en-US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6</a:t>
            </a:r>
            <a:r>
              <a:rPr lang="th-TH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.</a:t>
            </a: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แนวทางการพัฒนา</a:t>
            </a: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 ที่ระบุไว้ใน การประเมินคุณภาพภายนอก ครั้งล่าสุด</a:t>
            </a:r>
            <a:endParaRPr lang="en-US" altLang="ja-JP" sz="2400" b="1" dirty="0">
              <a:solidFill>
                <a:srgbClr val="C00000"/>
              </a:solidFill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642910" y="142852"/>
            <a:ext cx="7786742" cy="1692771"/>
          </a:xfrm>
          <a:prstGeom prst="rect">
            <a:avLst/>
          </a:prstGeom>
          <a:solidFill>
            <a:srgbClr val="6600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h-TH" sz="40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แนวคิดการพัฒนา</a:t>
            </a:r>
            <a:br>
              <a:rPr lang="th-TH" sz="40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(พิจารณาวิเคราะห์ข้อมูลจากผลการดำเนินงานย้อนหลัง </a:t>
            </a:r>
            <a:b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แล้วกำหนดแนวคิดในการพัฒนา)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785786" y="1928802"/>
            <a:ext cx="3429024" cy="4500594"/>
          </a:xfrm>
          <a:prstGeom prst="rect">
            <a:avLst/>
          </a:prstGeom>
          <a:solidFill>
            <a:srgbClr val="E0F8C0"/>
          </a:solidFill>
          <a:ln w="381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th-TH" sz="24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ด้านการจัดการศึกษา</a:t>
            </a:r>
            <a:br>
              <a:rPr lang="th-TH" sz="24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24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1. </a:t>
            </a: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........................(จะทำอะไรเพื่อ</a:t>
            </a:r>
            <a:b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การพัฒนา)...................................</a:t>
            </a:r>
            <a:b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2. </a:t>
            </a: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........................(จะทำอะไรเพื่อ</a:t>
            </a:r>
            <a:b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การพัฒนา)...................................</a:t>
            </a:r>
            <a:b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3. </a:t>
            </a: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........................(จะทำอะไรเพื่อ</a:t>
            </a:r>
            <a:b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การพัฒนา)...................................</a:t>
            </a:r>
            <a:b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N. </a:t>
            </a: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........................(จะทำอะไรเพื่อ</a:t>
            </a:r>
            <a:b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การพัฒนา)....................................</a:t>
            </a:r>
            <a:endParaRPr lang="en-US" sz="2400" b="1" dirty="0">
              <a:solidFill>
                <a:srgbClr val="000066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4714876" y="1928802"/>
            <a:ext cx="3429024" cy="4500594"/>
          </a:xfrm>
          <a:prstGeom prst="rect">
            <a:avLst/>
          </a:prstGeom>
          <a:solidFill>
            <a:srgbClr val="E0F8C0"/>
          </a:solidFill>
          <a:ln w="381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th-TH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ด้านการบริหารการศึกษา</a:t>
            </a:r>
            <a:br>
              <a:rPr lang="th-TH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24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1. </a:t>
            </a: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........................(จะทำอะไรเพื่อ</a:t>
            </a:r>
            <a:b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การพัฒนา)...................................</a:t>
            </a:r>
            <a:b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2. </a:t>
            </a: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........................(จะทำอะไรเพื่อ</a:t>
            </a:r>
            <a:b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การพัฒนา)...................................</a:t>
            </a:r>
            <a:b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3. </a:t>
            </a: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........................(จะทำอะไรเพื่อ</a:t>
            </a:r>
            <a:b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การพัฒนา)...................................</a:t>
            </a:r>
            <a:b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N. </a:t>
            </a: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........................(จะทำอะไรเพื่อ</a:t>
            </a:r>
            <a:b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24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การพัฒนา)....................................</a:t>
            </a:r>
            <a:endParaRPr lang="en-US" sz="2400" b="1" dirty="0">
              <a:solidFill>
                <a:srgbClr val="C00000"/>
              </a:solidFill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642910" y="728473"/>
            <a:ext cx="7786742" cy="707886"/>
          </a:xfrm>
          <a:prstGeom prst="rect">
            <a:avLst/>
          </a:prstGeom>
          <a:solidFill>
            <a:srgbClr val="6600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h-TH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eesiaUPC" pitchFamily="34" charset="-34"/>
                <a:cs typeface="FreesiaUPC" pitchFamily="34" charset="-34"/>
              </a:rPr>
              <a:t>การ</a:t>
            </a:r>
            <a:r>
              <a:rPr lang="th-TH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eesiaUPC" pitchFamily="34" charset="-34"/>
                <a:cs typeface="FreesiaUPC" pitchFamily="34" charset="-34"/>
              </a:rPr>
              <a:t>วิเคราะห์สถานการณ์ </a:t>
            </a:r>
            <a:r>
              <a:rPr lang="en-US" sz="4000" b="1" dirty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(SWOT Analysis</a:t>
            </a:r>
            <a:r>
              <a:rPr lang="en-US" sz="40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)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785786" y="1857364"/>
            <a:ext cx="3429024" cy="3143272"/>
          </a:xfrm>
          <a:prstGeom prst="rect">
            <a:avLst/>
          </a:prstGeom>
          <a:solidFill>
            <a:srgbClr val="E0F8C0"/>
          </a:solidFill>
          <a:ln w="381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th-TH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ภายนอก</a:t>
            </a:r>
            <a:endParaRPr lang="en-US" altLang="ja-JP" b="1" dirty="0">
              <a:solidFill>
                <a:srgbClr val="000066"/>
              </a:solidFill>
              <a:latin typeface="FreesiaUPC" pitchFamily="34" charset="-34"/>
              <a:cs typeface="FreesiaUPC" pitchFamily="34" charset="-34"/>
            </a:endParaRPr>
          </a:p>
          <a:p>
            <a:r>
              <a:rPr lang="en-US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* </a:t>
            </a:r>
            <a:r>
              <a:rPr lang="th-TH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สังคมและวัฒนธรรม </a:t>
            </a:r>
            <a:endParaRPr lang="en-US" b="1" dirty="0" smtClean="0">
              <a:solidFill>
                <a:srgbClr val="000066"/>
              </a:solidFill>
              <a:latin typeface="FreesiaUPC" pitchFamily="34" charset="-34"/>
              <a:cs typeface="FreesiaUPC" pitchFamily="34" charset="-34"/>
            </a:endParaRPr>
          </a:p>
          <a:p>
            <a:r>
              <a:rPr lang="en-US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* </a:t>
            </a:r>
            <a:r>
              <a:rPr lang="th-TH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เทคโนโลยี </a:t>
            </a:r>
            <a:endParaRPr lang="en-US" b="1" dirty="0" smtClean="0">
              <a:solidFill>
                <a:srgbClr val="000066"/>
              </a:solidFill>
              <a:latin typeface="FreesiaUPC" pitchFamily="34" charset="-34"/>
              <a:cs typeface="FreesiaUPC" pitchFamily="34" charset="-34"/>
            </a:endParaRPr>
          </a:p>
          <a:p>
            <a:r>
              <a:rPr lang="en-US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* </a:t>
            </a:r>
            <a:r>
              <a:rPr lang="th-TH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เศรษฐกิจ</a:t>
            </a:r>
            <a:endParaRPr lang="en-US" b="1" dirty="0" smtClean="0">
              <a:solidFill>
                <a:srgbClr val="000066"/>
              </a:solidFill>
              <a:latin typeface="FreesiaUPC" pitchFamily="34" charset="-34"/>
              <a:cs typeface="FreesiaUPC" pitchFamily="34" charset="-34"/>
            </a:endParaRPr>
          </a:p>
          <a:p>
            <a:r>
              <a:rPr lang="en-US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* </a:t>
            </a:r>
            <a:r>
              <a:rPr lang="th-TH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กฎ ระเบียบ นโยบายของรัฐ </a:t>
            </a:r>
            <a:br>
              <a:rPr lang="th-TH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    ฯลฯ</a:t>
            </a:r>
            <a:r>
              <a:rPr lang="th-TH" sz="2400" b="1" dirty="0" smtClean="0">
                <a:latin typeface="Tahoma" pitchFamily="34" charset="0"/>
                <a:cs typeface="FreesiaUPC" pitchFamily="34" charset="-34"/>
              </a:rPr>
              <a:t/>
            </a:r>
            <a:br>
              <a:rPr lang="th-TH" sz="2400" b="1" dirty="0" smtClean="0">
                <a:latin typeface="Tahoma" pitchFamily="34" charset="0"/>
                <a:cs typeface="FreesiaUPC" pitchFamily="34" charset="-34"/>
              </a:rPr>
            </a:br>
            <a:endParaRPr lang="en-US" sz="2400" b="1" dirty="0">
              <a:latin typeface="Tahoma" pitchFamily="34" charset="0"/>
              <a:cs typeface="FreesiaUPC" pitchFamily="34" charset="-34"/>
            </a:endParaRP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4714876" y="1857364"/>
            <a:ext cx="3429024" cy="3500462"/>
          </a:xfrm>
          <a:prstGeom prst="rect">
            <a:avLst/>
          </a:prstGeom>
          <a:solidFill>
            <a:srgbClr val="E0F8C0"/>
          </a:solidFill>
          <a:ln w="381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th-TH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ภายใน</a:t>
            </a:r>
            <a:endParaRPr lang="en-US" altLang="ja-JP" b="1" dirty="0" smtClean="0">
              <a:solidFill>
                <a:srgbClr val="C00000"/>
              </a:solidFill>
              <a:latin typeface="FreesiaUPC" pitchFamily="34" charset="-34"/>
              <a:cs typeface="FreesiaUPC" pitchFamily="34" charset="-34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* </a:t>
            </a:r>
            <a:r>
              <a:rPr lang="th-TH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วิชาการ</a:t>
            </a:r>
            <a:endParaRPr lang="en-US" b="1" dirty="0" smtClean="0">
              <a:solidFill>
                <a:srgbClr val="C00000"/>
              </a:solidFill>
              <a:latin typeface="FreesiaUPC" pitchFamily="34" charset="-34"/>
              <a:cs typeface="FreesiaUPC" pitchFamily="34" charset="-34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* </a:t>
            </a:r>
            <a:r>
              <a:rPr lang="th-TH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บุคลากร </a:t>
            </a:r>
            <a:endParaRPr lang="en-US" b="1" dirty="0" smtClean="0">
              <a:solidFill>
                <a:srgbClr val="C00000"/>
              </a:solidFill>
              <a:latin typeface="FreesiaUPC" pitchFamily="34" charset="-34"/>
              <a:cs typeface="FreesiaUPC" pitchFamily="34" charset="-34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* </a:t>
            </a:r>
            <a:r>
              <a:rPr lang="th-TH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งบประมาณ</a:t>
            </a:r>
            <a:endParaRPr lang="en-US" b="1" dirty="0" smtClean="0">
              <a:solidFill>
                <a:srgbClr val="C00000"/>
              </a:solidFill>
              <a:latin typeface="FreesiaUPC" pitchFamily="34" charset="-34"/>
              <a:cs typeface="FreesiaUPC" pitchFamily="34" charset="-34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* </a:t>
            </a:r>
            <a:r>
              <a:rPr lang="th-TH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กระบวนการทำงาน</a:t>
            </a:r>
            <a:endParaRPr lang="en-US" b="1" dirty="0" smtClean="0">
              <a:solidFill>
                <a:srgbClr val="C00000"/>
              </a:solidFill>
              <a:latin typeface="FreesiaUPC" pitchFamily="34" charset="-34"/>
              <a:cs typeface="FreesiaUPC" pitchFamily="34" charset="-34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* </a:t>
            </a:r>
            <a:r>
              <a:rPr lang="th-TH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วัฒนธรรมและค่านิยม</a:t>
            </a:r>
            <a:br>
              <a:rPr lang="th-TH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    ขององค์กร</a:t>
            </a:r>
            <a:endParaRPr lang="en-US" b="1" dirty="0" smtClean="0">
              <a:solidFill>
                <a:srgbClr val="C00000"/>
              </a:solidFill>
              <a:latin typeface="FreesiaUPC" pitchFamily="34" charset="-34"/>
              <a:cs typeface="FreesiaUPC" pitchFamily="34" charset="-34"/>
            </a:endParaRPr>
          </a:p>
          <a:p>
            <a:pPr algn="ctr">
              <a:spcBef>
                <a:spcPct val="50000"/>
              </a:spcBef>
            </a:pPr>
            <a:endParaRPr lang="en-US" altLang="ja-JP" sz="2400" b="1" dirty="0">
              <a:solidFill>
                <a:srgbClr val="FF0000"/>
              </a:solidFill>
              <a:latin typeface="Tahoma" pitchFamily="34" charset="0"/>
              <a:cs typeface="Frees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28596" y="4286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ngsana New" pitchFamily="18" charset="-34"/>
                <a:ea typeface="+mj-ea"/>
                <a:cs typeface="FreesiaUPC" pitchFamily="34" charset="-34"/>
              </a:rPr>
              <a:t>ประเภทของแผน</a:t>
            </a: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500034" y="1428736"/>
            <a:ext cx="8358246" cy="4786346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1.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แผนพัฒนาระยะยาว (</a:t>
            </a:r>
            <a:r>
              <a:rPr lang="en-US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10 - 20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ปี) 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2. 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แผนพัฒนาระยะกลาง (</a:t>
            </a:r>
            <a:r>
              <a:rPr lang="en-US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3 - 5 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ปี) แบ่งช่วงของการพัฒนาตาม</a:t>
            </a:r>
            <a:b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       ระยะเวลาที่กำหนด โดยคาดคะเนว่าในช่วงเวลาดังกล่าว </a:t>
            </a:r>
            <a:b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           จะทำอะไรบ้าง จะมีโครงการพัฒนาอะไร </a:t>
            </a:r>
            <a:b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3.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แผนพัฒนาประจำปี</a:t>
            </a:r>
            <a:r>
              <a:rPr lang="en-US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(1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ปี) เป็นแผนของบประมาณ </a:t>
            </a:r>
            <a:b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4.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แผนปฏิบัติการประจำปี </a:t>
            </a:r>
            <a:r>
              <a:rPr lang="en-US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(1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ปี) เป็นแผนใช้จ่ายงบประมาณให้</a:t>
            </a:r>
            <a:b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  สอดคล้องกับงบประมาณที่ได้รับจัดสรร และโครงการ</a:t>
            </a:r>
            <a:b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         พัฒนาที่กำหนดไว้ในแต่ละปี</a:t>
            </a:r>
            <a:endParaRPr lang="en-US" sz="3200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428596" y="799911"/>
            <a:ext cx="8215370" cy="1200329"/>
          </a:xfrm>
          <a:prstGeom prst="rect">
            <a:avLst/>
          </a:prstGeom>
          <a:solidFill>
            <a:srgbClr val="6600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h-TH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FreesiaUPC" pitchFamily="34" charset="-34"/>
              </a:rPr>
              <a:t>การสังเคราะห์สถานการณ์ </a:t>
            </a:r>
            <a:r>
              <a:rPr lang="en-US" sz="3600" b="1" dirty="0">
                <a:solidFill>
                  <a:srgbClr val="FFFF00"/>
                </a:solidFill>
                <a:latin typeface="Tahoma" pitchFamily="34" charset="0"/>
                <a:cs typeface="+mj-cs"/>
              </a:rPr>
              <a:t/>
            </a:r>
            <a:br>
              <a:rPr lang="en-US" sz="3600" b="1" dirty="0">
                <a:solidFill>
                  <a:srgbClr val="FFFF00"/>
                </a:solidFill>
                <a:latin typeface="Tahoma" pitchFamily="34" charset="0"/>
                <a:cs typeface="+mj-cs"/>
              </a:rPr>
            </a:b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j-cs"/>
            </a:endParaRP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500034" y="1500174"/>
            <a:ext cx="8143932" cy="3429024"/>
          </a:xfrm>
          <a:prstGeom prst="rect">
            <a:avLst/>
          </a:prstGeom>
          <a:solidFill>
            <a:srgbClr val="E0F8C0"/>
          </a:solidFill>
          <a:ln w="381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th-TH" sz="3600" b="1" dirty="0" smtClean="0">
                <a:solidFill>
                  <a:srgbClr val="002060"/>
                </a:solidFill>
                <a:latin typeface="Tahoma" pitchFamily="34" charset="0"/>
                <a:cs typeface="FreesiaUPC" pitchFamily="34" charset="-34"/>
              </a:rPr>
              <a:t>วิเคราะห์และสังเคราะห์ข้อมูล</a:t>
            </a:r>
            <a:r>
              <a:rPr lang="th-TH" sz="2400" b="1" dirty="0" smtClean="0">
                <a:solidFill>
                  <a:srgbClr val="002060"/>
                </a:solidFill>
                <a:latin typeface="Tahoma" pitchFamily="34" charset="0"/>
                <a:cs typeface="FreesiaUPC" pitchFamily="34" charset="-34"/>
              </a:rPr>
              <a:t/>
            </a:r>
            <a:br>
              <a:rPr lang="th-TH" sz="2400" b="1" dirty="0" smtClean="0">
                <a:solidFill>
                  <a:srgbClr val="002060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2400" b="1" dirty="0" smtClean="0">
                <a:solidFill>
                  <a:srgbClr val="002060"/>
                </a:solidFill>
                <a:latin typeface="Tahoma" pitchFamily="34" charset="0"/>
                <a:cs typeface="FreesiaUPC" pitchFamily="34" charset="-34"/>
              </a:rPr>
              <a:t/>
            </a:r>
            <a:br>
              <a:rPr lang="th-TH" sz="2400" b="1" dirty="0" smtClean="0">
                <a:solidFill>
                  <a:srgbClr val="002060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2400" b="1" dirty="0" smtClean="0">
                <a:solidFill>
                  <a:srgbClr val="002060"/>
                </a:solidFill>
                <a:latin typeface="Tahoma" pitchFamily="34" charset="0"/>
                <a:cs typeface="FreesiaUPC" pitchFamily="34" charset="-34"/>
              </a:rPr>
              <a:t>     </a:t>
            </a:r>
            <a:r>
              <a:rPr lang="th-TH" sz="2400" b="1" dirty="0" smtClean="0">
                <a:solidFill>
                  <a:srgbClr val="C00000"/>
                </a:solidFill>
                <a:latin typeface="Tahoma" pitchFamily="34" charset="0"/>
                <a:cs typeface="FreesiaUPC" pitchFamily="34" charset="-34"/>
              </a:rPr>
              <a:t>ด้านคุณภาพผู้เรียน			จุดเด่นที่พบ	จุดที่ควรพัฒนา</a:t>
            </a:r>
            <a:r>
              <a:rPr lang="th-TH" sz="2400" b="1" dirty="0" smtClean="0">
                <a:solidFill>
                  <a:srgbClr val="7030A0"/>
                </a:solidFill>
                <a:latin typeface="Tahoma" pitchFamily="34" charset="0"/>
                <a:cs typeface="FreesiaUPC" pitchFamily="34" charset="-34"/>
              </a:rPr>
              <a:t/>
            </a:r>
            <a:br>
              <a:rPr lang="th-TH" sz="2400" b="1" dirty="0" smtClean="0">
                <a:solidFill>
                  <a:srgbClr val="7030A0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2400" b="1" dirty="0" smtClean="0">
                <a:solidFill>
                  <a:srgbClr val="7030A0"/>
                </a:solidFill>
                <a:latin typeface="Tahoma" pitchFamily="34" charset="0"/>
                <a:cs typeface="FreesiaUPC" pitchFamily="34" charset="-34"/>
              </a:rPr>
              <a:t>     </a:t>
            </a:r>
            <a:r>
              <a:rPr lang="th-TH" sz="2400" b="1" dirty="0" smtClean="0">
                <a:solidFill>
                  <a:srgbClr val="0070C0"/>
                </a:solidFill>
                <a:latin typeface="Tahoma" pitchFamily="34" charset="0"/>
                <a:cs typeface="FreesiaUPC" pitchFamily="34" charset="-34"/>
              </a:rPr>
              <a:t>ด้านคุณภาพการจัดการศึกษา		จุดเด่นที่พบ 	จุดที่ควรพัฒนา</a:t>
            </a:r>
            <a:br>
              <a:rPr lang="th-TH" sz="2400" b="1" dirty="0" smtClean="0">
                <a:solidFill>
                  <a:srgbClr val="0070C0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2400" b="1" dirty="0" smtClean="0">
                <a:solidFill>
                  <a:srgbClr val="0070C0"/>
                </a:solidFill>
                <a:latin typeface="Tahoma" pitchFamily="34" charset="0"/>
                <a:cs typeface="FreesiaUPC" pitchFamily="34" charset="-34"/>
              </a:rPr>
              <a:t>     </a:t>
            </a:r>
            <a:r>
              <a:rPr lang="th-TH" sz="2400" b="1" dirty="0" err="1" smtClean="0">
                <a:solidFill>
                  <a:srgbClr val="002060"/>
                </a:solidFill>
                <a:latin typeface="Tahoma" pitchFamily="34" charset="0"/>
                <a:cs typeface="FreesiaUPC" pitchFamily="34" charset="-34"/>
              </a:rPr>
              <a:t>ด้านอัต</a:t>
            </a:r>
            <a:r>
              <a:rPr lang="th-TH" sz="2400" b="1" dirty="0" smtClean="0">
                <a:solidFill>
                  <a:srgbClr val="002060"/>
                </a:solidFill>
                <a:latin typeface="Tahoma" pitchFamily="34" charset="0"/>
                <a:cs typeface="FreesiaUPC" pitchFamily="34" charset="-34"/>
              </a:rPr>
              <a:t>ลักษณ์ของสถานศึกษา		จุดเด่นที่พบ 	จุดที่ควรพัฒนา</a:t>
            </a:r>
            <a:r>
              <a:rPr lang="th-TH" sz="2400" b="1" dirty="0" smtClean="0">
                <a:solidFill>
                  <a:srgbClr val="7030A0"/>
                </a:solidFill>
                <a:latin typeface="Tahoma" pitchFamily="34" charset="0"/>
                <a:cs typeface="FreesiaUPC" pitchFamily="34" charset="-34"/>
              </a:rPr>
              <a:t/>
            </a:r>
            <a:br>
              <a:rPr lang="th-TH" sz="2400" b="1" dirty="0" smtClean="0">
                <a:solidFill>
                  <a:srgbClr val="7030A0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2400" b="1" dirty="0" smtClean="0">
                <a:solidFill>
                  <a:srgbClr val="7030A0"/>
                </a:solidFill>
                <a:latin typeface="Tahoma" pitchFamily="34" charset="0"/>
                <a:cs typeface="FreesiaUPC" pitchFamily="34" charset="-34"/>
              </a:rPr>
              <a:t>     </a:t>
            </a:r>
            <a:r>
              <a:rPr lang="th-TH" sz="2400" b="1" dirty="0" smtClean="0">
                <a:solidFill>
                  <a:srgbClr val="0000CC"/>
                </a:solidFill>
                <a:latin typeface="Tahoma" pitchFamily="34" charset="0"/>
                <a:cs typeface="FreesiaUPC" pitchFamily="34" charset="-34"/>
              </a:rPr>
              <a:t>ด้านมาตรการส่งเสริม 			จุดเด่นที่พบ 	จุดที่ควรพัฒนา</a:t>
            </a:r>
            <a:br>
              <a:rPr lang="th-TH" sz="2400" b="1" dirty="0" smtClean="0">
                <a:solidFill>
                  <a:srgbClr val="0000CC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2400" b="1" dirty="0" smtClean="0">
                <a:solidFill>
                  <a:srgbClr val="0000CC"/>
                </a:solidFill>
                <a:latin typeface="Tahoma" pitchFamily="34" charset="0"/>
                <a:cs typeface="FreesiaUPC" pitchFamily="34" charset="-34"/>
              </a:rPr>
              <a:t> 			                        ควบคู่กับโอกาส และอุปสรรคที่เกิดขึ้น</a:t>
            </a:r>
            <a:br>
              <a:rPr lang="th-TH" sz="2400" b="1" dirty="0" smtClean="0">
                <a:solidFill>
                  <a:srgbClr val="0000CC"/>
                </a:solidFill>
                <a:latin typeface="Tahoma" pitchFamily="34" charset="0"/>
                <a:cs typeface="FreesiaUPC" pitchFamily="34" charset="-34"/>
              </a:rPr>
            </a:br>
            <a:r>
              <a:rPr lang="th-TH" sz="2400" b="1" dirty="0" smtClean="0">
                <a:solidFill>
                  <a:srgbClr val="0000CC"/>
                </a:solidFill>
                <a:latin typeface="Tahoma" pitchFamily="34" charset="0"/>
                <a:cs typeface="FreesiaUPC" pitchFamily="34" charset="-34"/>
              </a:rPr>
              <a:t>     </a:t>
            </a:r>
            <a:r>
              <a:rPr lang="th-TH" sz="2400" b="1" dirty="0" smtClean="0">
                <a:solidFill>
                  <a:srgbClr val="C00000"/>
                </a:solidFill>
                <a:latin typeface="Tahoma" pitchFamily="34" charset="0"/>
                <a:cs typeface="FreesiaUPC" pitchFamily="34" charset="-34"/>
              </a:rPr>
              <a:t>ด้านการสร้างสังคมแห่งการเรียนรู้ 		โอกาสที่พบ	อุปสรรคที่พบ</a:t>
            </a:r>
            <a:r>
              <a:rPr lang="th-TH" sz="2400" b="1" dirty="0" smtClean="0">
                <a:solidFill>
                  <a:srgbClr val="7030A0"/>
                </a:solidFill>
                <a:latin typeface="Tahoma" pitchFamily="34" charset="0"/>
                <a:cs typeface="FreesiaUPC" pitchFamily="34" charset="-34"/>
              </a:rPr>
              <a:t/>
            </a:r>
            <a:br>
              <a:rPr lang="th-TH" sz="2400" b="1" dirty="0" smtClean="0">
                <a:solidFill>
                  <a:srgbClr val="7030A0"/>
                </a:solidFill>
                <a:latin typeface="Tahoma" pitchFamily="34" charset="0"/>
                <a:cs typeface="FreesiaUPC" pitchFamily="34" charset="-34"/>
              </a:rPr>
            </a:br>
            <a:endParaRPr lang="en-US" sz="2400" b="1" dirty="0">
              <a:latin typeface="Tahoma" pitchFamily="34" charset="0"/>
              <a:cs typeface="FreesiaUPC" pitchFamily="34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5286388"/>
            <a:ext cx="6853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solidFill>
                  <a:srgbClr val="FFFF00"/>
                </a:solidFill>
                <a:latin typeface="Tahoma" pitchFamily="34" charset="0"/>
                <a:cs typeface="FreesiaUPC" pitchFamily="34" charset="-34"/>
              </a:rPr>
              <a:t>เป้าหมายหลักของสถานศึกษาที่ต้องการให้เกิดขึ้น</a:t>
            </a:r>
            <a:endParaRPr lang="th-TH" sz="3600" b="1" dirty="0">
              <a:solidFill>
                <a:srgbClr val="FFFF00"/>
              </a:solidFill>
              <a:latin typeface="Tahoma" pitchFamily="34" charset="0"/>
              <a:cs typeface="FreesiaUPC" pitchFamily="34" charset="-34"/>
            </a:endParaRPr>
          </a:p>
        </p:txBody>
      </p:sp>
      <p:sp>
        <p:nvSpPr>
          <p:cNvPr id="6" name="ลูกศรลง 5"/>
          <p:cNvSpPr/>
          <p:nvPr/>
        </p:nvSpPr>
        <p:spPr>
          <a:xfrm>
            <a:off x="4000496" y="4643446"/>
            <a:ext cx="1071570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85720" y="428604"/>
            <a:ext cx="85725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เป้าหมายหลักของการบริหารจัดการศึกษาของสถานศึกษา</a:t>
            </a:r>
          </a:p>
          <a:p>
            <a:pPr algn="ctr"/>
            <a:r>
              <a:rPr lang="th-TH" sz="3600" b="1" dirty="0" smtClean="0">
                <a:solidFill>
                  <a:schemeClr val="bg1"/>
                </a:solidFill>
              </a:rPr>
              <a:t>(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นำแนวคิดการพัฒนา</a:t>
            </a:r>
            <a:r>
              <a:rPr lang="en-US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มาวิเคราะห์ร่วมกับ  ผลการวิเคราะห์สภาพแวดล้อม  เพื่อกำหนดเป้าหมายหลักการบริหารจัดการศึกษา)</a:t>
            </a:r>
          </a:p>
          <a:p>
            <a:pPr algn="ctr"/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เป็นผลลัพธ์ปลายทาง ที่สถานศึกษามุ่งหวังให้เกิดขึ้น </a:t>
            </a:r>
            <a:b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จากการพัฒนาและการปฏิบัติงาน</a:t>
            </a:r>
            <a:endParaRPr lang="th-TH" sz="3200" b="1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500034" y="3357562"/>
            <a:ext cx="8358246" cy="1714512"/>
          </a:xfrm>
          <a:prstGeom prst="rect">
            <a:avLst/>
          </a:prstGeom>
          <a:solidFill>
            <a:srgbClr val="E0F8C0"/>
          </a:solidFill>
          <a:ln w="381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    * </a:t>
            </a:r>
            <a:r>
              <a:rPr lang="th-TH" sz="32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หากนำผลการวิเคราะห์สภาพแวดล้อมที่เป็น</a:t>
            </a:r>
            <a:r>
              <a:rPr lang="en-US" sz="32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2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จุดแข็ง หรือ โอกาส </a:t>
            </a:r>
            <a:r>
              <a:rPr lang="th-TH" sz="32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มาใช้</a:t>
            </a:r>
            <a:r>
              <a:rPr lang="th-TH" sz="32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 เป้าหมายหลัก จะเป็นเป้าหมายในลักษณะการยกระดับคุณภาพให้สูงขึ้น</a:t>
            </a:r>
            <a:endParaRPr lang="en-US" sz="3200" b="1" dirty="0">
              <a:solidFill>
                <a:srgbClr val="000066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00034" y="5214950"/>
            <a:ext cx="8429684" cy="1214446"/>
          </a:xfrm>
          <a:prstGeom prst="rect">
            <a:avLst/>
          </a:prstGeom>
          <a:solidFill>
            <a:srgbClr val="E0F8C0"/>
          </a:solidFill>
          <a:ln w="381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    </a:t>
            </a:r>
            <a:r>
              <a:rPr lang="en-US" sz="32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* </a:t>
            </a:r>
            <a:r>
              <a:rPr lang="th-TH" sz="32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หากนำผลการวิเคราะห์สภาพแวดล้อมที่เป็น</a:t>
            </a:r>
            <a:r>
              <a:rPr lang="th-TH" sz="32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จุดอ่อน</a:t>
            </a:r>
            <a:r>
              <a:rPr lang="en-US" sz="32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2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หรือ อุปสรรค </a:t>
            </a:r>
            <a:r>
              <a:rPr lang="th-TH" sz="32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มาใช้</a:t>
            </a:r>
            <a:r>
              <a:rPr lang="th-TH" sz="32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 เป้าหมายหลัก จะเป็นเป้าหมายในลักษณะการพัฒนาคุณภาพ</a:t>
            </a:r>
            <a:r>
              <a:rPr lang="en-US" sz="3200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 </a:t>
            </a:r>
            <a:endParaRPr lang="en-US" sz="3200" b="1" dirty="0">
              <a:solidFill>
                <a:srgbClr val="C00000"/>
              </a:solidFill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85720" y="428604"/>
            <a:ext cx="857256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เป้าหมายหลักของการบริหารจัดการศึกษาของสถานศึกษา</a:t>
            </a:r>
          </a:p>
          <a:p>
            <a:pPr algn="ctr"/>
            <a:r>
              <a:rPr lang="th-TH" sz="3600" b="1" dirty="0" smtClean="0">
                <a:solidFill>
                  <a:schemeClr val="bg1"/>
                </a:solidFill>
              </a:rPr>
              <a:t>(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นำแนวคิดการพัฒนา</a:t>
            </a:r>
            <a:r>
              <a:rPr lang="en-US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  </a:t>
            </a:r>
            <a:r>
              <a:rPr lang="th-TH" sz="3200" b="1" dirty="0" smtClean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มาวิเคราะห์ร่วมกับ  ผลการวิเคราะห์สภาพแวดล้อม  เพื่อกำหนดเป้าหมายหลักการบริหารจัดการศึกษา)</a:t>
            </a:r>
            <a:endParaRPr lang="th-TH" sz="32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500034" y="2214554"/>
            <a:ext cx="8358246" cy="2143140"/>
          </a:xfrm>
          <a:prstGeom prst="rect">
            <a:avLst/>
          </a:prstGeom>
          <a:solidFill>
            <a:srgbClr val="E0F8C0"/>
          </a:solidFill>
          <a:ln w="381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th-TH" sz="32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ด้านการจัดการศึกษา</a:t>
            </a:r>
            <a:br>
              <a:rPr lang="th-TH" sz="32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32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1. </a:t>
            </a:r>
            <a:r>
              <a:rPr lang="th-TH" sz="32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.................(จะยกระดับ หรือ พัฒนา คุณภาพ อะไร)...................</a:t>
            </a:r>
            <a:br>
              <a:rPr lang="th-TH" sz="32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32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2. </a:t>
            </a:r>
            <a:r>
              <a:rPr lang="th-TH" sz="32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................ (จะยกระดับ หรือ พัฒนา คุณภาพ อะไร)...................</a:t>
            </a:r>
            <a:r>
              <a:rPr lang="en-US" sz="32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”</a:t>
            </a:r>
            <a:r>
              <a:rPr lang="th-TH" sz="32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 </a:t>
            </a:r>
            <a:br>
              <a:rPr lang="th-TH" sz="32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32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N. </a:t>
            </a:r>
            <a:r>
              <a:rPr lang="th-TH" sz="32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................ (จะยกระดับ หรือ พัฒนา คุณภาพ อะไร)................... </a:t>
            </a:r>
            <a:endParaRPr lang="en-US" sz="3200" b="1" dirty="0">
              <a:solidFill>
                <a:srgbClr val="000066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500034" y="4429132"/>
            <a:ext cx="8358246" cy="2143140"/>
          </a:xfrm>
          <a:prstGeom prst="rect">
            <a:avLst/>
          </a:prstGeom>
          <a:solidFill>
            <a:srgbClr val="E0F8C0"/>
          </a:solidFill>
          <a:ln w="381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th-TH" sz="32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ด้านการบริหารการศึกษา</a:t>
            </a:r>
            <a:br>
              <a:rPr lang="th-TH" sz="32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32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1. </a:t>
            </a:r>
            <a:r>
              <a:rPr lang="th-TH" sz="32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.................(จะยกระดับ หรือ พัฒนา คุณภาพ อะไร)...................</a:t>
            </a:r>
            <a:br>
              <a:rPr lang="th-TH" sz="32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32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2. </a:t>
            </a:r>
            <a:r>
              <a:rPr lang="th-TH" sz="32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................ (จะยกระดับ หรือ พัฒนา คุณภาพ อะไร)...................</a:t>
            </a:r>
            <a:r>
              <a:rPr lang="en-US" sz="32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”</a:t>
            </a:r>
            <a:r>
              <a:rPr lang="th-TH" sz="32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 </a:t>
            </a:r>
            <a:br>
              <a:rPr lang="th-TH" sz="32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32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N. </a:t>
            </a:r>
            <a:r>
              <a:rPr lang="th-TH" sz="32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................ (จะยกระดับ หรือ พัฒนา คุณภาพ อะไร)................... </a:t>
            </a:r>
            <a:endParaRPr lang="en-US" sz="3200" b="1" dirty="0">
              <a:solidFill>
                <a:srgbClr val="C00000"/>
              </a:solidFill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ngsana New" pitchFamily="18" charset="-34"/>
                <a:ea typeface="+mj-ea"/>
                <a:cs typeface="FreesiaUPC" pitchFamily="34" charset="-34"/>
              </a:rPr>
              <a:t>เป้า</a:t>
            </a:r>
            <a:r>
              <a:rPr lang="th-TH" sz="5400" b="1" dirty="0" smtClean="0">
                <a:solidFill>
                  <a:srgbClr val="000066"/>
                </a:solidFill>
                <a:latin typeface="Angsana New" pitchFamily="18" charset="-34"/>
                <a:ea typeface="+mj-ea"/>
                <a:cs typeface="FreesiaUPC" pitchFamily="34" charset="-34"/>
              </a:rPr>
              <a:t>หมายหลัก</a:t>
            </a: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ngsana New" pitchFamily="18" charset="-34"/>
                <a:ea typeface="+mj-ea"/>
                <a:cs typeface="FreesiaUPC" pitchFamily="34" charset="-34"/>
              </a:rPr>
              <a:t> </a:t>
            </a:r>
            <a:endParaRPr kumimoji="0" lang="th-TH" sz="5400" b="1" i="0" u="none" strike="noStrike" kern="120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ngsana New" pitchFamily="18" charset="-34"/>
              <a:ea typeface="+mj-ea"/>
              <a:cs typeface="FreesiaUPC" pitchFamily="34" charset="-34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2357422" y="2143116"/>
            <a:ext cx="4500594" cy="571504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th-TH" sz="3200" b="1" dirty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วิสัยทัศน์</a:t>
            </a: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2357422" y="3500438"/>
            <a:ext cx="4500594" cy="571504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th-TH" sz="3200" b="1" dirty="0" err="1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พันธ</a:t>
            </a:r>
            <a:r>
              <a:rPr lang="th-TH" sz="3200" b="1" dirty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กิจ</a:t>
            </a:r>
          </a:p>
        </p:txBody>
      </p:sp>
      <p:sp>
        <p:nvSpPr>
          <p:cNvPr id="8" name="AutoShape 14"/>
          <p:cNvSpPr>
            <a:spLocks noChangeArrowheads="1"/>
          </p:cNvSpPr>
          <p:nvPr/>
        </p:nvSpPr>
        <p:spPr bwMode="auto">
          <a:xfrm>
            <a:off x="2357422" y="4786322"/>
            <a:ext cx="4429156" cy="571504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กลยุทธ์</a:t>
            </a:r>
            <a:endParaRPr lang="th-TH" sz="3200" b="1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9" name="AutoShape 24"/>
          <p:cNvSpPr>
            <a:spLocks noChangeArrowheads="1"/>
          </p:cNvSpPr>
          <p:nvPr/>
        </p:nvSpPr>
        <p:spPr bwMode="auto">
          <a:xfrm>
            <a:off x="2357422" y="5429264"/>
            <a:ext cx="4429156" cy="571504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ตัวชี้วัด / เกณฑ์</a:t>
            </a:r>
            <a:endParaRPr lang="th-TH" sz="3200" b="1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0" name="AutoShape 29"/>
          <p:cNvSpPr>
            <a:spLocks noChangeArrowheads="1"/>
          </p:cNvSpPr>
          <p:nvPr/>
        </p:nvSpPr>
        <p:spPr bwMode="auto">
          <a:xfrm>
            <a:off x="2357422" y="6072206"/>
            <a:ext cx="4429156" cy="681064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โครงการ</a:t>
            </a:r>
            <a:endParaRPr lang="th-TH" sz="3200" b="1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1928794" y="1428736"/>
            <a:ext cx="5500726" cy="646331"/>
          </a:xfrm>
          <a:prstGeom prst="rect">
            <a:avLst/>
          </a:prstGeom>
          <a:solidFill>
            <a:srgbClr val="000066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h-TH" sz="3600" b="1" dirty="0">
                <a:solidFill>
                  <a:schemeClr val="bg1"/>
                </a:solidFill>
                <a:latin typeface="FreesiaUPC" pitchFamily="34" charset="-34"/>
                <a:ea typeface="Tahoma" pitchFamily="34" charset="0"/>
                <a:cs typeface="FreesiaUPC" pitchFamily="34" charset="-34"/>
              </a:rPr>
              <a:t>การกำหนด</a:t>
            </a:r>
            <a:r>
              <a:rPr lang="th-TH" sz="3600" b="1" dirty="0" smtClean="0">
                <a:solidFill>
                  <a:schemeClr val="bg1"/>
                </a:solidFill>
                <a:latin typeface="FreesiaUPC" pitchFamily="34" charset="-34"/>
                <a:ea typeface="Tahoma" pitchFamily="34" charset="0"/>
                <a:cs typeface="FreesiaUPC" pitchFamily="34" charset="-34"/>
              </a:rPr>
              <a:t>ทิศทางของ</a:t>
            </a:r>
            <a:r>
              <a:rPr lang="th-TH" sz="3600" b="1" dirty="0">
                <a:solidFill>
                  <a:schemeClr val="bg1"/>
                </a:solidFill>
                <a:latin typeface="FreesiaUPC" pitchFamily="34" charset="-34"/>
                <a:ea typeface="Tahoma" pitchFamily="34" charset="0"/>
                <a:cs typeface="FreesiaUPC" pitchFamily="34" charset="-34"/>
              </a:rPr>
              <a:t>องค์การ </a:t>
            </a: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2357422" y="2786058"/>
            <a:ext cx="4500594" cy="642942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th-TH" sz="3200" b="1" dirty="0" err="1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อัต</a:t>
            </a:r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ลักษณ์ / เอกลักษณ์</a:t>
            </a:r>
            <a:endParaRPr lang="th-TH" sz="3200" b="1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2357422" y="4143380"/>
            <a:ext cx="4500594" cy="571504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th-TH" sz="3200" b="1" dirty="0" smtClean="0">
                <a:solidFill>
                  <a:srgbClr val="FFFF00"/>
                </a:solidFill>
                <a:latin typeface="FreesiaUPC" pitchFamily="34" charset="-34"/>
                <a:cs typeface="FreesiaUPC" pitchFamily="34" charset="-34"/>
              </a:rPr>
              <a:t>เป้าหมาย</a:t>
            </a:r>
            <a:endParaRPr lang="th-TH" sz="3200" b="1" dirty="0">
              <a:solidFill>
                <a:srgbClr val="FFFF00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4" name="ลูกศรลง 13"/>
          <p:cNvSpPr/>
          <p:nvPr/>
        </p:nvSpPr>
        <p:spPr>
          <a:xfrm>
            <a:off x="4286248" y="1142984"/>
            <a:ext cx="785818" cy="35719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ngsana New" pitchFamily="18" charset="-34"/>
                <a:ea typeface="+mj-ea"/>
                <a:cs typeface="FreesiaUPC" pitchFamily="34" charset="-34"/>
              </a:rPr>
              <a:t>วิสัยทัศน์</a:t>
            </a:r>
            <a:endParaRPr kumimoji="0" lang="th-TH" sz="4400" b="0" i="0" u="none" strike="noStrike" kern="120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j-lt"/>
              <a:ea typeface="+mj-ea"/>
              <a:cs typeface="FreesiaUPC" pitchFamily="34" charset="-34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268413"/>
            <a:ext cx="8229600" cy="4857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th-TH" sz="1600" b="1" i="0" u="none" strike="noStrike" kern="120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ngsana New" pitchFamily="18" charset="-34"/>
              <a:cs typeface="FreesiaUPC" pitchFamily="34" charset="-34"/>
            </a:endParaRPr>
          </a:p>
          <a:p>
            <a:pPr lvl="0">
              <a:spcBef>
                <a:spcPct val="20000"/>
              </a:spcBef>
              <a:defRPr/>
            </a:pP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    การนำผลจากการกำหนดเป้าหมายหลัก สู่</a:t>
            </a: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ภาพในอนาคตขององค์กรที่ผู้นำและสมาชิกทุกคน   ร่วมกันวาดฝัน</a:t>
            </a: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 </a:t>
            </a: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 โดยมีพื้นฐานอยู่บนความเป็นจริงในปัจจุบัน    เพื่อกำหนด</a:t>
            </a:r>
            <a:r>
              <a:rPr lang="th-TH" sz="4000" b="1" dirty="0" smtClean="0">
                <a:solidFill>
                  <a:srgbClr val="000066"/>
                </a:solidFill>
                <a:latin typeface="Angsana New" pitchFamily="18" charset="-34"/>
                <a:cs typeface="FreesiaUPC" pitchFamily="34" charset="-34"/>
              </a:rPr>
              <a:t>ทิศทางเชื่อมโยง  ภารกิจ  ของ</a:t>
            </a: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องค์กรให้</a:t>
            </a:r>
            <a:b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</a:b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มีความชัดเจน  มีพลังท้าทาย  และมีความเป็นไปได้ ในช่วงระยะเวลาที่กำหนด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สี่เหลี่ยมผืนผ้า 2"/>
          <p:cNvSpPr/>
          <p:nvPr/>
        </p:nvSpPr>
        <p:spPr>
          <a:xfrm>
            <a:off x="285720" y="1785926"/>
            <a:ext cx="857256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  </a:t>
            </a:r>
            <a:r>
              <a:rPr lang="th-TH" sz="3200" b="1" dirty="0" smtClean="0">
                <a:solidFill>
                  <a:schemeClr val="bg1"/>
                </a:solidFill>
                <a:latin typeface="Tahoma" pitchFamily="34" charset="0"/>
                <a:cs typeface="FreesiaUPC" pitchFamily="34" charset="-34"/>
              </a:rPr>
              <a:t> </a:t>
            </a:r>
            <a:r>
              <a:rPr lang="th-TH" sz="3600" b="1" dirty="0" smtClean="0">
                <a:solidFill>
                  <a:srgbClr val="003300"/>
                </a:solidFill>
                <a:latin typeface="FreesiaUPC" pitchFamily="34" charset="-34"/>
                <a:cs typeface="FreesiaUPC" pitchFamily="34" charset="-34"/>
              </a:rPr>
              <a:t>ภายในปี </a:t>
            </a:r>
            <a:r>
              <a:rPr lang="en-US" sz="3600" b="1" dirty="0" smtClean="0">
                <a:solidFill>
                  <a:srgbClr val="003300"/>
                </a:solidFill>
                <a:latin typeface="FreesiaUPC" pitchFamily="34" charset="-34"/>
                <a:cs typeface="FreesiaUPC" pitchFamily="34" charset="-34"/>
              </a:rPr>
              <a:t>2561</a:t>
            </a:r>
            <a:r>
              <a:rPr lang="th-TH" sz="3600" b="1" dirty="0" smtClean="0">
                <a:solidFill>
                  <a:srgbClr val="003300"/>
                </a:solidFill>
                <a:latin typeface="FreesiaUPC" pitchFamily="34" charset="-34"/>
                <a:cs typeface="FreesiaUPC" pitchFamily="34" charset="-34"/>
              </a:rPr>
              <a:t>   ผู้เรียนของศูนย์การศึกษานอกระบบและการศึกษาตามอัธยาศัยอำเภอ........ </a:t>
            </a:r>
            <a:r>
              <a:rPr lang="th-TH" sz="36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มีมาตรฐานด้านการเรียนรู้  </a:t>
            </a:r>
            <a:br>
              <a:rPr lang="th-TH" sz="36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th-TH" sz="3600" b="1" dirty="0" smtClean="0">
                <a:solidFill>
                  <a:srgbClr val="000066"/>
                </a:solidFill>
                <a:latin typeface="FreesiaUPC" pitchFamily="34" charset="-34"/>
                <a:cs typeface="FreesiaUPC" pitchFamily="34" charset="-34"/>
              </a:rPr>
              <a:t>สูงขึ้น โดดเด่นด้านการคิดสร้างสรรค์ มีจิตรักการใฝ่รู้    </a:t>
            </a:r>
            <a:r>
              <a:rPr lang="th-TH" sz="36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โดยมี</a:t>
            </a:r>
          </a:p>
          <a:p>
            <a:r>
              <a:rPr lang="th-TH" sz="36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การจัดการเรียนรู้ที่เน้นผู้เรียนเป็นสำคัญ  บริหารงานแบบร่วมสร้างสรรค์  สร้างความสัมพันธ์กับชุมชน  ประสิทธิผลของการจัดการศึกษาชุมชนมีความพึงพอใจ</a:t>
            </a:r>
            <a:endParaRPr lang="th-TH" sz="3600" b="1" dirty="0">
              <a:solidFill>
                <a:srgbClr val="C00000"/>
              </a:solidFill>
              <a:latin typeface="FreesiaUPC" pitchFamily="34" charset="-34"/>
              <a:cs typeface="FreesiaUPC" pitchFamily="34" charset="-34"/>
            </a:endParaRPr>
          </a:p>
        </p:txBody>
      </p:sp>
      <p:pic>
        <p:nvPicPr>
          <p:cNvPr id="5" name="รูปภาพ 4" descr="imagesCAUBRJK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6" y="642918"/>
            <a:ext cx="1913626" cy="13423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714356"/>
            <a:ext cx="66399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48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การ</a:t>
            </a:r>
            <a:r>
              <a:rPr lang="th-TH" sz="4800" b="1" dirty="0" err="1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วิเคราะห์อัต</a:t>
            </a:r>
            <a:r>
              <a:rPr lang="th-TH" sz="48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ลักษณ์ / เอกลักษณ์</a:t>
            </a:r>
            <a:endParaRPr lang="th-TH" sz="4800" b="1" dirty="0">
              <a:solidFill>
                <a:srgbClr val="FFFF00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571612"/>
            <a:ext cx="780854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การ</a:t>
            </a:r>
            <a:r>
              <a:rPr lang="th-TH" sz="3200" b="1" dirty="0" err="1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วิเคราะห์อัต</a:t>
            </a:r>
            <a:r>
              <a:rPr lang="th-TH" sz="3200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ลักษณ์ </a:t>
            </a:r>
            <a:r>
              <a:rPr lang="en-US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en-US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1.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พิจารณาหาคำสำคัญ (</a:t>
            </a:r>
            <a:r>
              <a:rPr lang="en-US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Key word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) จากวิสัยทัศน์ ที่กำหนด</a:t>
            </a:r>
            <a:b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2.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ระดมความคิด พิจารณาว่า คำสำคัญ  ผู้เรียนต้องมีสมรรถนะอะไร </a:t>
            </a:r>
            <a:b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   จึงจะมีผลทางด้านความรู้  คุณธรรม  เทคโนโลยี และสังคม </a:t>
            </a:r>
            <a:b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3.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เมื่อได้สมรรถนะแล้ว  ให้นิยามความหมาย ให้เข้าใจร่วมกัน</a:t>
            </a:r>
            <a:b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4.</a:t>
            </a: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พิจารณาว่า สมรรถนะใด ที่สถานศึกษามีความสามารถที่จะดำเนินการ</a:t>
            </a:r>
            <a:b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     ได้โดดเด่น  ให้กำหนดมาเป็นเอกลักษณ์ของสถานศึกษา</a:t>
            </a:r>
            <a:endParaRPr lang="th-TH" b="1" dirty="0">
              <a:solidFill>
                <a:schemeClr val="bg1"/>
              </a:solidFill>
              <a:latin typeface="Angsana New" pitchFamily="18" charset="-34"/>
              <a:cs typeface="FreesiaUPC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5000636"/>
            <a:ext cx="834074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สมรรถนะ </a:t>
            </a:r>
            <a:r>
              <a:rPr lang="th-TH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หมายถึง ทักษะ ความรู้ และ ความสามารถ หรือพฤติกรรมของบุคคล </a:t>
            </a:r>
            <a:br>
              <a:rPr lang="th-TH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ที่จำเป็นในการปฏิบัติงานใดงานหนึ่ง และสามารถนำทักษะ ความรู้  ความสามารถ</a:t>
            </a:r>
            <a:br>
              <a:rPr lang="th-TH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r>
              <a:rPr lang="th-TH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>หรือพฤติกรรมนั้น ไปใช้หรือไปสร้างผลงานได้</a:t>
            </a:r>
            <a:r>
              <a:rPr lang="en-US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Angsana New" pitchFamily="18" charset="-34"/>
                <a:cs typeface="FreesiaUPC" pitchFamily="34" charset="-34"/>
              </a:rPr>
            </a:br>
            <a:endParaRPr lang="th-TH" dirty="0">
              <a:solidFill>
                <a:srgbClr val="FFFF00"/>
              </a:solidFill>
              <a:latin typeface="Angsana New" pitchFamily="18" charset="-34"/>
              <a:cs typeface="Frees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ngsana New" pitchFamily="18" charset="-34"/>
                <a:ea typeface="+mj-ea"/>
                <a:cs typeface="FreesiaUPC" pitchFamily="34" charset="-34"/>
              </a:rPr>
              <a:t>พันธ</a:t>
            </a: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ngsana New" pitchFamily="18" charset="-34"/>
                <a:ea typeface="+mj-ea"/>
                <a:cs typeface="FreesiaUPC" pitchFamily="34" charset="-34"/>
              </a:rPr>
              <a:t>กิจ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FreesiaUPC" pitchFamily="34" charset="-34"/>
              </a:rPr>
              <a:t> </a:t>
            </a:r>
            <a:endParaRPr kumimoji="0" lang="th-TH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FreesiaUPC" pitchFamily="34" charset="-34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50857" y="1357332"/>
            <a:ext cx="8964613" cy="4857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      </a:t>
            </a: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สิ่งที่สถานศึกษาต้องการดำเนินการ เพื่อให้วิสัยทัศน์และเป้าหมายหลักเป็นจริง      </a:t>
            </a:r>
            <a:r>
              <a:rPr kumimoji="0" lang="th-TH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พันธ</a:t>
            </a: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กิจ   จึงต้องบ่งบอก</a:t>
            </a:r>
            <a:b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</a:b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ถึง</a:t>
            </a:r>
            <a:r>
              <a:rPr lang="th-TH" sz="4000" b="1" dirty="0" smtClean="0">
                <a:solidFill>
                  <a:schemeClr val="bg1"/>
                </a:solidFill>
                <a:latin typeface="Angsana New" pitchFamily="18" charset="-34"/>
                <a:cs typeface="FreesiaUPC" pitchFamily="34" charset="-34"/>
              </a:rPr>
              <a:t>ภาระงานที่จะทำในอนาคต   ตาม</a:t>
            </a: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  <a:t>บทบาทหน้าที่ ของสถานศึกษา </a:t>
            </a:r>
            <a:b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cs typeface="FreesiaUPC" pitchFamily="34" charset="-34"/>
              </a:rPr>
            </a:br>
            <a:endParaRPr kumimoji="0" lang="th-TH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 New" pitchFamily="18" charset="-34"/>
              <a:cs typeface="Frees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รูปภาพ 1" descr="imagesCAUBRJK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357166"/>
            <a:ext cx="1222045" cy="714380"/>
          </a:xfrm>
          <a:prstGeom prst="rect">
            <a:avLst/>
          </a:prstGeom>
        </p:spPr>
      </p:pic>
      <p:graphicFrame>
        <p:nvGraphicFramePr>
          <p:cNvPr id="4" name="ตาราง 3"/>
          <p:cNvGraphicFramePr>
            <a:graphicFrameLocks noGrp="1"/>
          </p:cNvGraphicFramePr>
          <p:nvPr/>
        </p:nvGraphicFramePr>
        <p:xfrm>
          <a:off x="214282" y="1316084"/>
          <a:ext cx="8715436" cy="5417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58"/>
                <a:gridCol w="5786478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smtClean="0">
                          <a:latin typeface="Tahoma" pitchFamily="34" charset="0"/>
                          <a:cs typeface="FreesiaUPC" pitchFamily="34" charset="-34"/>
                        </a:rPr>
                        <a:t>วิสัยทัศน์</a:t>
                      </a:r>
                      <a:endParaRPr lang="th-TH" sz="2400" dirty="0">
                        <a:latin typeface="Tahoma" pitchFamily="34" charset="0"/>
                        <a:cs typeface="FreesiaUPC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dirty="0" err="1" smtClean="0">
                          <a:latin typeface="Tahoma" pitchFamily="34" charset="0"/>
                          <a:cs typeface="FreesiaUPC" pitchFamily="34" charset="-34"/>
                        </a:rPr>
                        <a:t>พันธ</a:t>
                      </a:r>
                      <a:r>
                        <a:rPr lang="th-TH" sz="2400" dirty="0" smtClean="0">
                          <a:latin typeface="Tahoma" pitchFamily="34" charset="0"/>
                          <a:cs typeface="FreesiaUPC" pitchFamily="34" charset="-34"/>
                        </a:rPr>
                        <a:t>กิจ</a:t>
                      </a:r>
                      <a:endParaRPr lang="th-TH" sz="2400" dirty="0">
                        <a:latin typeface="Tahoma" pitchFamily="34" charset="0"/>
                        <a:cs typeface="FreesiaUPC" pitchFamily="34" charset="-34"/>
                      </a:endParaRPr>
                    </a:p>
                  </a:txBody>
                  <a:tcPr/>
                </a:tc>
              </a:tr>
              <a:tr h="4541808">
                <a:tc>
                  <a:txBody>
                    <a:bodyPr/>
                    <a:lstStyle/>
                    <a:p>
                      <a:r>
                        <a:rPr lang="th-TH" sz="2400" b="1" dirty="0" smtClean="0">
                          <a:solidFill>
                            <a:srgbClr val="0033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ผู้เรียนของศูนย์การศึกษานอกระบบและการศึกษาตามอัธยาศัยอำเภอ........ </a:t>
                      </a:r>
                      <a:br>
                        <a:rPr lang="th-TH" sz="2400" b="1" dirty="0" smtClean="0">
                          <a:solidFill>
                            <a:srgbClr val="003300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400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มีมาตรฐานด้านการเรียนรู้  </a:t>
                      </a:r>
                      <a:br>
                        <a:rPr lang="th-TH" sz="2400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400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สูงขึ้น โดดเด่นด้านการคิดสร้างสรรค์ มีจิตรักการใฝ่รู้ </a:t>
                      </a:r>
                      <a:r>
                        <a:rPr lang="th-TH" sz="2400" b="1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โดยมีการจัดการเรียนรู้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/>
                      </a:r>
                      <a:br>
                        <a:rPr lang="en-US" sz="2400" b="1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400" b="1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ที่เน้นผู้เรียนเป็นสำคัญบริหารงานแบบร่วม สร้างสรรค์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</a:t>
                      </a:r>
                      <a:r>
                        <a:rPr lang="th-TH" sz="2400" b="1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สร้างความสัมพันธ์กับชุมชน  ประสิทธิผลของการจัดการศึกษาชุมชนมีความ</a:t>
                      </a:r>
                      <a:br>
                        <a:rPr lang="th-TH" sz="2400" b="1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400" b="1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พึงพอใจ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b="1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1.</a:t>
                      </a:r>
                      <a:r>
                        <a:rPr lang="th-TH" sz="26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ออกแบบการจัดการเรียนรู้ ให้สอคล้องกับมาตรฐาน</a:t>
                      </a:r>
                      <a:br>
                        <a:rPr lang="th-TH" sz="26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6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   หลักสูตร</a:t>
                      </a:r>
                      <a:br>
                        <a:rPr lang="th-TH" sz="26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en-US" sz="26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2.</a:t>
                      </a:r>
                      <a:r>
                        <a:rPr lang="th-TH" sz="26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จัดกิจกรรมการเรียนรู้ที่ส่งเสริมให้ผู้เรียนมี</a:t>
                      </a:r>
                      <a:br>
                        <a:rPr lang="th-TH" sz="26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6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    ความสามารถในการคิดสร้างสรรค์</a:t>
                      </a:r>
                      <a:br>
                        <a:rPr lang="th-TH" sz="26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en-US" sz="26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3.</a:t>
                      </a:r>
                      <a:r>
                        <a:rPr lang="th-TH" sz="26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จัดกิจกรรมการเรียนรู้ ส่งเสริมให้ผู้เรียนมี</a:t>
                      </a:r>
                      <a:br>
                        <a:rPr lang="th-TH" sz="26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6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    ทักษะในการแสวงหาความรู้และพัฒนาตนเอง</a:t>
                      </a:r>
                      <a:br>
                        <a:rPr lang="th-TH" sz="26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6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    อย่างต่อเนื่อง</a:t>
                      </a:r>
                      <a:br>
                        <a:rPr lang="th-TH" sz="2600" b="1" baseline="0" dirty="0" smtClean="0">
                          <a:solidFill>
                            <a:srgbClr val="000066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en-US" sz="2600" b="1" baseline="0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4.</a:t>
                      </a:r>
                      <a:r>
                        <a:rPr lang="th-TH" sz="2600" b="1" baseline="0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พัฒนากระบวนการจัดการเรียนรู้ และสื่อการเรียนรู้</a:t>
                      </a:r>
                      <a:br>
                        <a:rPr lang="th-TH" sz="2600" b="1" baseline="0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600" b="1" baseline="0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   ที่ส่งเสริมการเรียนรู้ที่เน้นผู้เรียนเป็นสำคัญ</a:t>
                      </a:r>
                      <a:br>
                        <a:rPr lang="th-TH" sz="2600" b="1" baseline="0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en-US" sz="2600" b="1" baseline="0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5.</a:t>
                      </a:r>
                      <a:r>
                        <a:rPr lang="th-TH" sz="2600" b="1" baseline="0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พัฒนาครูผู้สอนให้มีความรู้ ทักษะในการออกแบบการ</a:t>
                      </a:r>
                      <a:br>
                        <a:rPr lang="th-TH" sz="2600" b="1" baseline="0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th-TH" sz="2600" b="1" baseline="0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   จัดกิจกรรมการเรียนรู้ที่เน้นผู้เรียนเป็นสำคัญ</a:t>
                      </a:r>
                      <a:br>
                        <a:rPr lang="th-TH" sz="2600" b="1" baseline="0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</a:br>
                      <a:r>
                        <a:rPr lang="en-US" sz="2600" b="1" baseline="0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N </a:t>
                      </a:r>
                      <a:r>
                        <a:rPr lang="th-TH" sz="2600" b="1" baseline="0" dirty="0" smtClean="0">
                          <a:solidFill>
                            <a:srgbClr val="C00000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.........................................................................................</a:t>
                      </a:r>
                      <a:endParaRPr lang="th-TH" sz="2600" b="1" dirty="0" smtClean="0">
                        <a:solidFill>
                          <a:srgbClr val="C00000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4286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itchFamily="34" charset="0"/>
                <a:ea typeface="+mj-ea"/>
                <a:cs typeface="FreesiaUPC" pitchFamily="34" charset="-34"/>
              </a:rPr>
              <a:t>เป้าหมาย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00034" y="1142984"/>
            <a:ext cx="8229600" cy="49291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     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เป็นผลลัพธ์ที่สถานศึกษา ให้ความคาดหวังหรือให้สัญญาว่า  จะสามารถดำเนินการให้ได้ ภายในระยะเวลาที่กำหนด  </a:t>
            </a:r>
            <a:b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</a:b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โดยการนำ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พันธ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กิจแต่ละข้อมาพิจารณาว่า  ถ้าได้ดำเนินการตาม</a:t>
            </a:r>
            <a:r>
              <a:rPr kumimoji="0" lang="th-TH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พันธ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กิจแล้ว จะเกิดผลลัพธ์อะไร </a:t>
            </a:r>
            <a:b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</a:b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ผลลัพธ์ที่จะเกิดขึ้น คือ เป้าหมาย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/>
            </a:r>
            <a:b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</a:b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  เป้าหมายที่กำหนด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 จะต้องสะท้อนต่อ </a:t>
            </a:r>
            <a:r>
              <a:rPr kumimoji="0" lang="th-TH" sz="3200" b="1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พันธ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cs typeface="FreesiaUPC" pitchFamily="34" charset="-34"/>
              </a:rPr>
              <a:t>กิจ วิสัยทัศน์ และเป้าประสงค์หลัก</a:t>
            </a:r>
            <a:endParaRPr kumimoji="0" lang="th-TH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cs typeface="Frees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3194</TotalTime>
  <Words>3048</Words>
  <Application>Microsoft Office PowerPoint</Application>
  <PresentationFormat>นำเสนอทางหน้าจอ (4:3)</PresentationFormat>
  <Paragraphs>738</Paragraphs>
  <Slides>113</Slides>
  <Notes>2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113</vt:i4>
      </vt:variant>
    </vt:vector>
  </HeadingPairs>
  <TitlesOfParts>
    <vt:vector size="114" baseType="lpstr">
      <vt:lpstr>ชุดรูปแบบของ Office</vt:lpstr>
      <vt:lpstr>ภาพนิ่ง 1</vt:lpstr>
      <vt:lpstr>ภาพนิ่ง 2</vt:lpstr>
      <vt:lpstr>ภาพนิ่ง 3</vt:lpstr>
      <vt:lpstr>ภาพนิ่ง 4</vt:lpstr>
      <vt:lpstr>ภาพนิ่ง 5</vt:lpstr>
      <vt:lpstr>ภาพนิ่ง 6</vt:lpstr>
      <vt:lpstr>ภาพนิ่ง 7</vt:lpstr>
      <vt:lpstr>ภาพนิ่ง 8</vt:lpstr>
      <vt:lpstr>ภาพนิ่ง 9</vt:lpstr>
      <vt:lpstr>ภาพนิ่ง 10</vt:lpstr>
      <vt:lpstr>ภาพนิ่ง 11</vt:lpstr>
      <vt:lpstr>ภาพนิ่ง 12</vt:lpstr>
      <vt:lpstr>ภาพนิ่ง 13</vt:lpstr>
      <vt:lpstr>ภาพนิ่ง 14</vt:lpstr>
      <vt:lpstr>ภาพนิ่ง 15</vt:lpstr>
      <vt:lpstr>ภาพนิ่ง 16</vt:lpstr>
      <vt:lpstr>ภาพนิ่ง 17</vt:lpstr>
      <vt:lpstr>ภาพนิ่ง 18</vt:lpstr>
      <vt:lpstr>ภาพนิ่ง 19</vt:lpstr>
      <vt:lpstr>ภาพนิ่ง 20</vt:lpstr>
      <vt:lpstr>ภาพนิ่ง 21</vt:lpstr>
      <vt:lpstr>ภาพนิ่ง 22</vt:lpstr>
      <vt:lpstr>ภาพนิ่ง 23</vt:lpstr>
      <vt:lpstr>ภาพนิ่ง 24</vt:lpstr>
      <vt:lpstr>ภาพนิ่ง 25</vt:lpstr>
      <vt:lpstr>ภาพนิ่ง 26</vt:lpstr>
      <vt:lpstr>ภาพนิ่ง 27</vt:lpstr>
      <vt:lpstr>ภาพนิ่ง 28</vt:lpstr>
      <vt:lpstr>ภาพนิ่ง 29</vt:lpstr>
      <vt:lpstr>ภาพนิ่ง 30</vt:lpstr>
      <vt:lpstr>ภาพนิ่ง 31</vt:lpstr>
      <vt:lpstr>ภาพนิ่ง 32</vt:lpstr>
      <vt:lpstr>ภาพนิ่ง 33</vt:lpstr>
      <vt:lpstr>ภาพนิ่ง 34</vt:lpstr>
      <vt:lpstr>ภาพนิ่ง 35</vt:lpstr>
      <vt:lpstr>ภาพนิ่ง 36</vt:lpstr>
      <vt:lpstr>ภาพนิ่ง 37</vt:lpstr>
      <vt:lpstr>ภาพนิ่ง 38</vt:lpstr>
      <vt:lpstr>ภาพนิ่ง 39</vt:lpstr>
      <vt:lpstr>ภาพนิ่ง 40</vt:lpstr>
      <vt:lpstr>ภาพนิ่ง 41</vt:lpstr>
      <vt:lpstr>ภาพนิ่ง 42</vt:lpstr>
      <vt:lpstr>ภาพนิ่ง 43</vt:lpstr>
      <vt:lpstr>ภาพนิ่ง 44</vt:lpstr>
      <vt:lpstr>ภาพนิ่ง 45</vt:lpstr>
      <vt:lpstr>ภาพนิ่ง 46</vt:lpstr>
      <vt:lpstr>ภาพนิ่ง 47</vt:lpstr>
      <vt:lpstr>ภาพนิ่ง 48</vt:lpstr>
      <vt:lpstr>ภาพนิ่ง 49</vt:lpstr>
      <vt:lpstr>ภาพนิ่ง 50</vt:lpstr>
      <vt:lpstr>ภาพนิ่ง 51</vt:lpstr>
      <vt:lpstr>ภาพนิ่ง 52</vt:lpstr>
      <vt:lpstr>ภาพนิ่ง 53</vt:lpstr>
      <vt:lpstr>ภาพนิ่ง 54</vt:lpstr>
      <vt:lpstr>ภาพนิ่ง 55</vt:lpstr>
      <vt:lpstr>ภาพนิ่ง 56</vt:lpstr>
      <vt:lpstr>ภาพนิ่ง 57</vt:lpstr>
      <vt:lpstr>ภาพนิ่ง 58</vt:lpstr>
      <vt:lpstr>ภาพนิ่ง 59</vt:lpstr>
      <vt:lpstr>ภาพนิ่ง 60</vt:lpstr>
      <vt:lpstr>ภาพนิ่ง 61</vt:lpstr>
      <vt:lpstr>ภาพนิ่ง 62</vt:lpstr>
      <vt:lpstr>ภาพนิ่ง 63</vt:lpstr>
      <vt:lpstr>ภาพนิ่ง 64</vt:lpstr>
      <vt:lpstr>ภาพนิ่ง 65</vt:lpstr>
      <vt:lpstr>ภาพนิ่ง 66</vt:lpstr>
      <vt:lpstr>ภาพนิ่ง 67</vt:lpstr>
      <vt:lpstr>ภาพนิ่ง 68</vt:lpstr>
      <vt:lpstr>ภาพนิ่ง 69</vt:lpstr>
      <vt:lpstr>ภาพนิ่ง 70</vt:lpstr>
      <vt:lpstr>ภาพนิ่ง 71</vt:lpstr>
      <vt:lpstr>ภาพนิ่ง 72</vt:lpstr>
      <vt:lpstr>ภาพนิ่ง 73</vt:lpstr>
      <vt:lpstr>ภาพนิ่ง 74</vt:lpstr>
      <vt:lpstr>ภาพนิ่ง 75</vt:lpstr>
      <vt:lpstr>ภาพนิ่ง 76</vt:lpstr>
      <vt:lpstr>ภาพนิ่ง 77</vt:lpstr>
      <vt:lpstr>ภาพนิ่ง 78</vt:lpstr>
      <vt:lpstr>ภาพนิ่ง 79</vt:lpstr>
      <vt:lpstr>ภาพนิ่ง 80</vt:lpstr>
      <vt:lpstr>ภาพนิ่ง 81</vt:lpstr>
      <vt:lpstr>ภาพนิ่ง 82</vt:lpstr>
      <vt:lpstr>ภาพนิ่ง 83</vt:lpstr>
      <vt:lpstr>ภาพนิ่ง 84</vt:lpstr>
      <vt:lpstr>ภาพนิ่ง 85</vt:lpstr>
      <vt:lpstr>ภาพนิ่ง 86</vt:lpstr>
      <vt:lpstr>ภาพนิ่ง 87</vt:lpstr>
      <vt:lpstr>ภาพนิ่ง 88</vt:lpstr>
      <vt:lpstr>ภาพนิ่ง 89</vt:lpstr>
      <vt:lpstr>ภาพนิ่ง 90</vt:lpstr>
      <vt:lpstr>ภาพนิ่ง 91</vt:lpstr>
      <vt:lpstr>ภาพนิ่ง 92</vt:lpstr>
      <vt:lpstr>ภาพนิ่ง 93</vt:lpstr>
      <vt:lpstr>ภาพนิ่ง 94</vt:lpstr>
      <vt:lpstr>ภาพนิ่ง 95</vt:lpstr>
      <vt:lpstr>ภาพนิ่ง 96</vt:lpstr>
      <vt:lpstr>ภาพนิ่ง 97</vt:lpstr>
      <vt:lpstr>ภาพนิ่ง 98</vt:lpstr>
      <vt:lpstr>ภาพนิ่ง 99</vt:lpstr>
      <vt:lpstr>ภาพนิ่ง 100</vt:lpstr>
      <vt:lpstr>ภาพนิ่ง 101</vt:lpstr>
      <vt:lpstr>ภาพนิ่ง 102</vt:lpstr>
      <vt:lpstr>ภาพนิ่ง 103</vt:lpstr>
      <vt:lpstr>ภาพนิ่ง 104</vt:lpstr>
      <vt:lpstr>ภาพนิ่ง 105</vt:lpstr>
      <vt:lpstr>ภาพนิ่ง 106</vt:lpstr>
      <vt:lpstr>ภาพนิ่ง 107</vt:lpstr>
      <vt:lpstr>ภาพนิ่ง 108</vt:lpstr>
      <vt:lpstr>ภาพนิ่ง 109</vt:lpstr>
      <vt:lpstr>ภาพนิ่ง 110</vt:lpstr>
      <vt:lpstr>ภาพนิ่ง 111</vt:lpstr>
      <vt:lpstr>ภาพนิ่ง 112</vt:lpstr>
      <vt:lpstr>ภาพนิ่ง 113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ภาพนิ่ง 1</dc:title>
  <dc:creator>aaa</dc:creator>
  <cp:lastModifiedBy>nuy</cp:lastModifiedBy>
  <cp:revision>263</cp:revision>
  <dcterms:created xsi:type="dcterms:W3CDTF">2012-11-01T08:14:49Z</dcterms:created>
  <dcterms:modified xsi:type="dcterms:W3CDTF">2016-05-16T07:37:50Z</dcterms:modified>
</cp:coreProperties>
</file>